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261" r:id="rId6"/>
    <p:sldId id="257" r:id="rId7"/>
    <p:sldId id="272" r:id="rId8"/>
    <p:sldId id="276" r:id="rId9"/>
    <p:sldId id="277" r:id="rId10"/>
    <p:sldId id="274" r:id="rId11"/>
    <p:sldId id="269" r:id="rId12"/>
    <p:sldId id="275" r:id="rId13"/>
    <p:sldId id="271"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ontserrat Classic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0" userDrawn="1">
          <p15:clr>
            <a:srgbClr val="A4A3A4"/>
          </p15:clr>
        </p15:guide>
        <p15:guide id="3" orient="horz" pos="32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8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7D14E-D162-4FF0-9B35-BDEB9414F4DE}" v="2" dt="2023-11-04T07:32:27.745"/>
    <p1510:client id="{30051200-EBCC-4418-85FC-59B35CE1F04B}" v="1" dt="2023-11-03T07:02:00.417"/>
    <p1510:client id="{ADE3EA1F-AABD-4F21-8A3A-FB7759829003}" v="3" dt="2023-11-03T07:30:59.630"/>
    <p1510:client id="{B2DEACEE-598F-4A33-886C-4DE1A07153E0}" v="1" dt="2023-11-03T06:52:07.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41" autoAdjust="0"/>
  </p:normalViewPr>
  <p:slideViewPr>
    <p:cSldViewPr snapToGrid="0">
      <p:cViewPr varScale="1">
        <p:scale>
          <a:sx n="55" d="100"/>
          <a:sy n="55" d="100"/>
        </p:scale>
        <p:origin x="77" y="91"/>
      </p:cViewPr>
      <p:guideLst>
        <p:guide pos="5760"/>
        <p:guide orient="horz" pos="32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2371"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DAD67-A22D-47F2-AF76-2B5328167993}"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10F8D-2A76-4BDE-B86A-BD7DFBC4F9EC}" type="slidenum">
              <a:rPr lang="en-US" smtClean="0"/>
              <a:t>‹#›</a:t>
            </a:fld>
            <a:endParaRPr lang="en-US"/>
          </a:p>
        </p:txBody>
      </p:sp>
    </p:spTree>
    <p:extLst>
      <p:ext uri="{BB962C8B-B14F-4D97-AF65-F5344CB8AC3E}">
        <p14:creationId xmlns:p14="http://schemas.microsoft.com/office/powerpoint/2010/main" val="145719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10F8D-2A76-4BDE-B86A-BD7DFBC4F9EC}" type="slidenum">
              <a:rPr lang="en-US" smtClean="0"/>
              <a:t>1</a:t>
            </a:fld>
            <a:endParaRPr lang="en-US"/>
          </a:p>
        </p:txBody>
      </p:sp>
    </p:spTree>
    <p:extLst>
      <p:ext uri="{BB962C8B-B14F-4D97-AF65-F5344CB8AC3E}">
        <p14:creationId xmlns:p14="http://schemas.microsoft.com/office/powerpoint/2010/main" val="195369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10F8D-2A76-4BDE-B86A-BD7DFBC4F9EC}" type="slidenum">
              <a:rPr lang="en-US" smtClean="0"/>
              <a:t>3</a:t>
            </a:fld>
            <a:endParaRPr lang="en-US"/>
          </a:p>
        </p:txBody>
      </p:sp>
    </p:spTree>
    <p:extLst>
      <p:ext uri="{BB962C8B-B14F-4D97-AF65-F5344CB8AC3E}">
        <p14:creationId xmlns:p14="http://schemas.microsoft.com/office/powerpoint/2010/main" val="40802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10F8D-2A76-4BDE-B86A-BD7DFBC4F9EC}" type="slidenum">
              <a:rPr lang="en-US" smtClean="0"/>
              <a:t>8</a:t>
            </a:fld>
            <a:endParaRPr lang="en-US"/>
          </a:p>
        </p:txBody>
      </p:sp>
    </p:spTree>
    <p:extLst>
      <p:ext uri="{BB962C8B-B14F-4D97-AF65-F5344CB8AC3E}">
        <p14:creationId xmlns:p14="http://schemas.microsoft.com/office/powerpoint/2010/main" val="352557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10F8D-2A76-4BDE-B86A-BD7DFBC4F9EC}" type="slidenum">
              <a:rPr lang="en-US" smtClean="0"/>
              <a:t>9</a:t>
            </a:fld>
            <a:endParaRPr lang="en-US"/>
          </a:p>
        </p:txBody>
      </p:sp>
    </p:spTree>
    <p:extLst>
      <p:ext uri="{BB962C8B-B14F-4D97-AF65-F5344CB8AC3E}">
        <p14:creationId xmlns:p14="http://schemas.microsoft.com/office/powerpoint/2010/main" val="97595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531589" y="2495443"/>
            <a:ext cx="9224820" cy="3933067"/>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752033" cy="772990"/>
          </a:xfrm>
          <a:custGeom>
            <a:avLst/>
            <a:gdLst/>
            <a:ahLst/>
            <a:cxnLst/>
            <a:rect l="l" t="t" r="r" b="b"/>
            <a:pathLst>
              <a:path w="752033" h="772990">
                <a:moveTo>
                  <a:pt x="0" y="0"/>
                </a:moveTo>
                <a:lnTo>
                  <a:pt x="752032" y="0"/>
                </a:lnTo>
                <a:lnTo>
                  <a:pt x="752032" y="772990"/>
                </a:lnTo>
                <a:lnTo>
                  <a:pt x="0" y="772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4236345" y="3351471"/>
            <a:ext cx="9815307" cy="1792029"/>
          </a:xfrm>
          <a:prstGeom prst="rect">
            <a:avLst/>
          </a:prstGeom>
        </p:spPr>
        <p:txBody>
          <a:bodyPr lIns="0" tIns="0" rIns="0" bIns="0" rtlCol="0" anchor="t">
            <a:spAutoFit/>
          </a:bodyPr>
          <a:lstStyle/>
          <a:p>
            <a:pPr algn="ctr">
              <a:lnSpc>
                <a:spcPts val="15180"/>
              </a:lnSpc>
            </a:pPr>
            <a:r>
              <a:rPr lang="en-US" sz="11000" b="1" spc="1078" dirty="0" err="1">
                <a:solidFill>
                  <a:srgbClr val="231F20"/>
                </a:solidFill>
                <a:latin typeface="Times New Roman" panose="02020603050405020304" pitchFamily="18" charset="0"/>
                <a:cs typeface="Times New Roman" panose="02020603050405020304" pitchFamily="18" charset="0"/>
              </a:rPr>
              <a:t>Động</a:t>
            </a:r>
            <a:r>
              <a:rPr lang="en-US" sz="11000" b="1" spc="1078" dirty="0">
                <a:solidFill>
                  <a:srgbClr val="231F20"/>
                </a:solidFill>
                <a:latin typeface="Times New Roman" panose="02020603050405020304" pitchFamily="18" charset="0"/>
                <a:cs typeface="Times New Roman" panose="02020603050405020304" pitchFamily="18" charset="0"/>
              </a:rPr>
              <a:t> </a:t>
            </a:r>
            <a:r>
              <a:rPr lang="en-US" sz="11000" b="1" spc="1078" dirty="0" err="1">
                <a:solidFill>
                  <a:srgbClr val="231F20"/>
                </a:solidFill>
                <a:latin typeface="Times New Roman" panose="02020603050405020304" pitchFamily="18" charset="0"/>
                <a:cs typeface="Times New Roman" panose="02020603050405020304" pitchFamily="18" charset="0"/>
              </a:rPr>
              <a:t>cơ</a:t>
            </a:r>
            <a:r>
              <a:rPr lang="en-US" sz="11000" b="1" spc="1078" dirty="0">
                <a:solidFill>
                  <a:srgbClr val="231F20"/>
                </a:solidFill>
                <a:latin typeface="Times New Roman" panose="02020603050405020304" pitchFamily="18" charset="0"/>
                <a:cs typeface="Times New Roman" panose="02020603050405020304" pitchFamily="18" charset="0"/>
              </a:rPr>
              <a:t> DC</a:t>
            </a:r>
          </a:p>
        </p:txBody>
      </p:sp>
      <p:sp>
        <p:nvSpPr>
          <p:cNvPr id="10" name="TextBox 10"/>
          <p:cNvSpPr txBox="1"/>
          <p:nvPr/>
        </p:nvSpPr>
        <p:spPr>
          <a:xfrm>
            <a:off x="2719595" y="6555075"/>
            <a:ext cx="12848809" cy="788036"/>
          </a:xfrm>
          <a:prstGeom prst="rect">
            <a:avLst/>
          </a:prstGeom>
        </p:spPr>
        <p:txBody>
          <a:bodyPr lIns="0" tIns="0" rIns="0" bIns="0" rtlCol="0" anchor="t">
            <a:spAutoFit/>
          </a:bodyPr>
          <a:lstStyle/>
          <a:p>
            <a:pPr algn="ctr">
              <a:lnSpc>
                <a:spcPts val="6900"/>
              </a:lnSpc>
            </a:pPr>
            <a:r>
              <a:rPr lang="en-US" sz="5000" spc="265" dirty="0">
                <a:solidFill>
                  <a:srgbClr val="231F20"/>
                </a:solidFill>
                <a:latin typeface="Montserrat Classic Bold"/>
              </a:rPr>
              <a:t>NHÓM 7</a:t>
            </a:r>
          </a:p>
        </p:txBody>
      </p:sp>
      <p:sp>
        <p:nvSpPr>
          <p:cNvPr id="11" name="TextBox 11"/>
          <p:cNvSpPr txBox="1"/>
          <p:nvPr/>
        </p:nvSpPr>
        <p:spPr>
          <a:xfrm>
            <a:off x="15471210" y="1509673"/>
            <a:ext cx="1865640" cy="512445"/>
          </a:xfrm>
          <a:prstGeom prst="rect">
            <a:avLst/>
          </a:prstGeom>
        </p:spPr>
        <p:txBody>
          <a:bodyPr lIns="0" tIns="0" rIns="0" bIns="0" rtlCol="0" anchor="t">
            <a:spAutoFit/>
          </a:bodyPr>
          <a:lstStyle/>
          <a:p>
            <a:pPr marL="0" lvl="0" indent="0" algn="ctr">
              <a:lnSpc>
                <a:spcPts val="4140"/>
              </a:lnSpc>
              <a:spcBef>
                <a:spcPct val="0"/>
              </a:spcBef>
            </a:pPr>
            <a:r>
              <a:rPr lang="en-US" sz="3000" spc="294">
                <a:solidFill>
                  <a:srgbClr val="231F20"/>
                </a:solidFill>
                <a:latin typeface="Montserrat Classic Bold"/>
              </a:rPr>
              <a:t>21ES</a:t>
            </a:r>
          </a:p>
        </p:txBody>
      </p:sp>
      <p:grpSp>
        <p:nvGrpSpPr>
          <p:cNvPr id="22" name="Group 21">
            <a:extLst>
              <a:ext uri="{FF2B5EF4-FFF2-40B4-BE49-F238E27FC236}">
                <a16:creationId xmlns:a16="http://schemas.microsoft.com/office/drawing/2014/main" id="{9247A17C-0394-1533-4C85-CCBD5264534F}"/>
              </a:ext>
            </a:extLst>
          </p:cNvPr>
          <p:cNvGrpSpPr/>
          <p:nvPr/>
        </p:nvGrpSpPr>
        <p:grpSpPr>
          <a:xfrm>
            <a:off x="-19368655" y="0"/>
            <a:ext cx="18288000" cy="1367254"/>
            <a:chOff x="-19368655" y="0"/>
            <a:chExt cx="18288000" cy="1367254"/>
          </a:xfrm>
        </p:grpSpPr>
        <p:sp>
          <p:nvSpPr>
            <p:cNvPr id="20" name="Rectangle 19">
              <a:extLst>
                <a:ext uri="{FF2B5EF4-FFF2-40B4-BE49-F238E27FC236}">
                  <a16:creationId xmlns:a16="http://schemas.microsoft.com/office/drawing/2014/main" id="{AAEDEF9E-D94C-44DE-274B-854A7A1DA23E}"/>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91CBD10-43FA-46C3-BF4D-AE918259E85F}"/>
                </a:ext>
              </a:extLst>
            </p:cNvPr>
            <p:cNvSpPr txBox="1"/>
            <p:nvPr/>
          </p:nvSpPr>
          <p:spPr>
            <a:xfrm>
              <a:off x="-19203763" y="127835"/>
              <a:ext cx="12591738" cy="1015663"/>
            </a:xfrm>
            <a:prstGeom prst="rect">
              <a:avLst/>
            </a:prstGeom>
            <a:noFill/>
          </p:spPr>
          <p:txBody>
            <a:bodyPr wrap="square" rtlCol="0">
              <a:spAutoFit/>
            </a:bodyPr>
            <a:lstStyle/>
            <a:p>
              <a:pPr marL="400050" indent="-400050" algn="just">
                <a:buFont typeface="+mj-lt"/>
                <a:buAutoNum type="romanUcPeriod"/>
              </a:pPr>
              <a:r>
                <a:rPr lang="en-US" sz="6000">
                  <a:latin typeface="Times New Roman" panose="02020603050405020304" pitchFamily="18" charset="0"/>
                  <a:cs typeface="Times New Roman" panose="02020603050405020304" pitchFamily="18" charset="0"/>
                </a:rPr>
                <a:t>Nguyên lý Hoạt động của động cơ DC.</a:t>
              </a:r>
            </a:p>
          </p:txBody>
        </p:sp>
      </p:grpSp>
      <p:pic>
        <p:nvPicPr>
          <p:cNvPr id="23" name="Picture 22">
            <a:extLst>
              <a:ext uri="{FF2B5EF4-FFF2-40B4-BE49-F238E27FC236}">
                <a16:creationId xmlns:a16="http://schemas.microsoft.com/office/drawing/2014/main" id="{40D35439-AEAB-D6AE-E1BE-361E3C9B0FFD}"/>
              </a:ext>
            </a:extLst>
          </p:cNvPr>
          <p:cNvPicPr>
            <a:picLocks noChangeAspect="1"/>
          </p:cNvPicPr>
          <p:nvPr/>
        </p:nvPicPr>
        <p:blipFill>
          <a:blip r:embed="rId5"/>
          <a:stretch>
            <a:fillRect/>
          </a:stretch>
        </p:blipFill>
        <p:spPr>
          <a:xfrm>
            <a:off x="-12058638" y="5143500"/>
            <a:ext cx="10274599" cy="4774223"/>
          </a:xfrm>
          <a:prstGeom prst="rect">
            <a:avLst/>
          </a:prstGeom>
        </p:spPr>
      </p:pic>
      <p:sp>
        <p:nvSpPr>
          <p:cNvPr id="24" name="TextBox 23">
            <a:extLst>
              <a:ext uri="{FF2B5EF4-FFF2-40B4-BE49-F238E27FC236}">
                <a16:creationId xmlns:a16="http://schemas.microsoft.com/office/drawing/2014/main" id="{B6DF8E66-628F-CA8E-BBCF-62A588470E6C}"/>
              </a:ext>
            </a:extLst>
          </p:cNvPr>
          <p:cNvSpPr txBox="1"/>
          <p:nvPr/>
        </p:nvSpPr>
        <p:spPr>
          <a:xfrm>
            <a:off x="19360151" y="1765895"/>
            <a:ext cx="17004324" cy="4179734"/>
          </a:xfrm>
          <a:prstGeom prst="rect">
            <a:avLst/>
          </a:prstGeom>
          <a:noFill/>
        </p:spPr>
        <p:txBody>
          <a:bodyPr wrap="square" rtlCol="0">
            <a:spAutoFit/>
          </a:bodyPr>
          <a:lstStyle/>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cho điện áp một chiều U vào hai chổi điện A và B trong dây quấn phần ứng có dòng điện I</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ư</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Các thanh dẫn ab, cd có dòng điện nằm trong từ trường của stato, sẽ chịu lực F</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dt</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tác dụng làm cho roto quay.</a:t>
            </a:r>
          </a:p>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phần ứng quay được nửa vòng, vị trí các thanh dẫn ab, cd đổi chỗ nhau, do đó phiến góp đổi chiều dòng điện, giữ cho chiều lực tác dụng không đổi, đảm bảo động cơ có chiều quay không đổi.</a:t>
            </a:r>
          </a:p>
          <a:p>
            <a:pPr algn="just"/>
            <a:endParaRPr lang="en-US" sz="3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4" title="Dots Connecting Lines">
            <a:hlinkClick r:id="" action="ppaction://media"/>
            <a:extLst>
              <a:ext uri="{FF2B5EF4-FFF2-40B4-BE49-F238E27FC236}">
                <a16:creationId xmlns:a16="http://schemas.microsoft.com/office/drawing/2014/main" id="{B4C7D826-DA20-353D-3B81-C0AB91C563D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8000" contrast="48000"/>
          </a:blip>
          <a:stretch>
            <a:fillRect/>
          </a:stretch>
        </p:blipFill>
        <p:spPr>
          <a:xfrm>
            <a:off x="0" y="-4315460"/>
            <a:ext cx="18288000" cy="10287000"/>
          </a:xfrm>
          <a:prstGeom prst="rect">
            <a:avLst/>
          </a:prstGeom>
        </p:spPr>
      </p:pic>
      <p:pic>
        <p:nvPicPr>
          <p:cNvPr id="12" name="Picture 11" title="Dots Connecting Lines">
            <a:hlinkClick r:id="" action="ppaction://media"/>
            <a:extLst>
              <a:ext uri="{FF2B5EF4-FFF2-40B4-BE49-F238E27FC236}">
                <a16:creationId xmlns:a16="http://schemas.microsoft.com/office/drawing/2014/main" id="{4A1A9CB3-2A27-7206-4EC2-760FE24E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38100"/>
            <a:ext cx="18288000" cy="10287000"/>
          </a:xfrm>
          <a:custGeom>
            <a:avLst/>
            <a:gdLst/>
            <a:ahLst/>
            <a:cxnLst/>
            <a:rect l="l" t="t" r="r" b="b"/>
            <a:pathLst>
              <a:path w="18288000" h="10287000">
                <a:moveTo>
                  <a:pt x="11640474" y="2245370"/>
                </a:moveTo>
                <a:lnTo>
                  <a:pt x="11641218" y="2245370"/>
                </a:lnTo>
                <a:lnTo>
                  <a:pt x="11777396" y="2654647"/>
                </a:lnTo>
                <a:lnTo>
                  <a:pt x="11504296" y="2654647"/>
                </a:lnTo>
                <a:close/>
                <a:moveTo>
                  <a:pt x="3591850" y="2245370"/>
                </a:moveTo>
                <a:lnTo>
                  <a:pt x="3592594" y="2245370"/>
                </a:lnTo>
                <a:lnTo>
                  <a:pt x="3728772" y="2654647"/>
                </a:lnTo>
                <a:lnTo>
                  <a:pt x="3455672" y="2654647"/>
                </a:lnTo>
                <a:close/>
                <a:moveTo>
                  <a:pt x="8975558" y="2211140"/>
                </a:moveTo>
                <a:lnTo>
                  <a:pt x="9063366" y="2211140"/>
                </a:lnTo>
                <a:cubicBezTo>
                  <a:pt x="9085690" y="2211140"/>
                  <a:pt x="9103178" y="2211884"/>
                  <a:pt x="9115828" y="2213372"/>
                </a:cubicBezTo>
                <a:cubicBezTo>
                  <a:pt x="9128478" y="2214860"/>
                  <a:pt x="9139765" y="2216845"/>
                  <a:pt x="9149686" y="2219325"/>
                </a:cubicBezTo>
                <a:cubicBezTo>
                  <a:pt x="9182428" y="2228255"/>
                  <a:pt x="9205994" y="2243634"/>
                  <a:pt x="9220380" y="2265462"/>
                </a:cubicBezTo>
                <a:cubicBezTo>
                  <a:pt x="9234767" y="2287290"/>
                  <a:pt x="9241960" y="2314079"/>
                  <a:pt x="9241960" y="2345829"/>
                </a:cubicBezTo>
                <a:cubicBezTo>
                  <a:pt x="9241960" y="2366665"/>
                  <a:pt x="9238487" y="2385516"/>
                  <a:pt x="9231542" y="2402384"/>
                </a:cubicBezTo>
                <a:cubicBezTo>
                  <a:pt x="9224597" y="2419251"/>
                  <a:pt x="9214179" y="2433762"/>
                  <a:pt x="9200288" y="2445916"/>
                </a:cubicBezTo>
                <a:cubicBezTo>
                  <a:pt x="9186398" y="2458070"/>
                  <a:pt x="9169034" y="2467496"/>
                  <a:pt x="9148198" y="2474193"/>
                </a:cubicBezTo>
                <a:cubicBezTo>
                  <a:pt x="9127362" y="2480891"/>
                  <a:pt x="9103054" y="2484239"/>
                  <a:pt x="9075273" y="2484239"/>
                </a:cubicBezTo>
                <a:lnTo>
                  <a:pt x="8975558" y="2484239"/>
                </a:lnTo>
                <a:close/>
                <a:moveTo>
                  <a:pt x="8164147" y="2205186"/>
                </a:moveTo>
                <a:cubicBezTo>
                  <a:pt x="8211773" y="2205186"/>
                  <a:pt x="8251460" y="2213248"/>
                  <a:pt x="8283209" y="2229371"/>
                </a:cubicBezTo>
                <a:cubicBezTo>
                  <a:pt x="8314960" y="2245494"/>
                  <a:pt x="8340385" y="2268314"/>
                  <a:pt x="8359484" y="2297832"/>
                </a:cubicBezTo>
                <a:cubicBezTo>
                  <a:pt x="8378583" y="2327350"/>
                  <a:pt x="8392102" y="2362820"/>
                  <a:pt x="8400040" y="2404244"/>
                </a:cubicBezTo>
                <a:cubicBezTo>
                  <a:pt x="8407977" y="2445668"/>
                  <a:pt x="8411946" y="2491681"/>
                  <a:pt x="8411946" y="2542282"/>
                </a:cubicBezTo>
                <a:cubicBezTo>
                  <a:pt x="8411946" y="2588419"/>
                  <a:pt x="8407853" y="2631951"/>
                  <a:pt x="8399667" y="2672879"/>
                </a:cubicBezTo>
                <a:cubicBezTo>
                  <a:pt x="8391482" y="2713807"/>
                  <a:pt x="8377468" y="2749649"/>
                  <a:pt x="8357624" y="2780407"/>
                </a:cubicBezTo>
                <a:cubicBezTo>
                  <a:pt x="8337781" y="2811165"/>
                  <a:pt x="8311736" y="2835474"/>
                  <a:pt x="8279489" y="2853333"/>
                </a:cubicBezTo>
                <a:cubicBezTo>
                  <a:pt x="8247242" y="2871192"/>
                  <a:pt x="8207059" y="2880122"/>
                  <a:pt x="8158939" y="2880122"/>
                </a:cubicBezTo>
                <a:cubicBezTo>
                  <a:pt x="8110818" y="2880122"/>
                  <a:pt x="8070882" y="2872309"/>
                  <a:pt x="8039132" y="2856682"/>
                </a:cubicBezTo>
                <a:cubicBezTo>
                  <a:pt x="8007382" y="2841055"/>
                  <a:pt x="7982081" y="2818358"/>
                  <a:pt x="7963229" y="2788593"/>
                </a:cubicBezTo>
                <a:cubicBezTo>
                  <a:pt x="7944378" y="2758827"/>
                  <a:pt x="7930983" y="2722984"/>
                  <a:pt x="7923046" y="2681064"/>
                </a:cubicBezTo>
                <a:cubicBezTo>
                  <a:pt x="7915108" y="2639145"/>
                  <a:pt x="7911140" y="2591891"/>
                  <a:pt x="7911140" y="2539305"/>
                </a:cubicBezTo>
                <a:cubicBezTo>
                  <a:pt x="7911140" y="2494161"/>
                  <a:pt x="7915232" y="2451373"/>
                  <a:pt x="7923418" y="2410941"/>
                </a:cubicBezTo>
                <a:cubicBezTo>
                  <a:pt x="7931604" y="2370510"/>
                  <a:pt x="7945618" y="2335163"/>
                  <a:pt x="7965462" y="2304901"/>
                </a:cubicBezTo>
                <a:cubicBezTo>
                  <a:pt x="7985305" y="2274640"/>
                  <a:pt x="8011351" y="2250455"/>
                  <a:pt x="8043596" y="2232347"/>
                </a:cubicBezTo>
                <a:cubicBezTo>
                  <a:pt x="8075844" y="2214240"/>
                  <a:pt x="8116026" y="2205186"/>
                  <a:pt x="8164147" y="2205186"/>
                </a:cubicBezTo>
                <a:close/>
                <a:moveTo>
                  <a:pt x="12037101" y="2061567"/>
                </a:moveTo>
                <a:cubicBezTo>
                  <a:pt x="12032140" y="2061567"/>
                  <a:pt x="12027924" y="2062932"/>
                  <a:pt x="12024451" y="2065660"/>
                </a:cubicBezTo>
                <a:cubicBezTo>
                  <a:pt x="12020978" y="2068388"/>
                  <a:pt x="12018001" y="2072853"/>
                  <a:pt x="12015521" y="2079054"/>
                </a:cubicBezTo>
                <a:cubicBezTo>
                  <a:pt x="12013041" y="2085256"/>
                  <a:pt x="12011180" y="2093565"/>
                  <a:pt x="12009940" y="2103983"/>
                </a:cubicBezTo>
                <a:cubicBezTo>
                  <a:pt x="12008699" y="2114401"/>
                  <a:pt x="12008080" y="2127052"/>
                  <a:pt x="12008080" y="2141935"/>
                </a:cubicBezTo>
                <a:cubicBezTo>
                  <a:pt x="12008080" y="2156321"/>
                  <a:pt x="12008699" y="2168599"/>
                  <a:pt x="12009940" y="2178770"/>
                </a:cubicBezTo>
                <a:cubicBezTo>
                  <a:pt x="12011180" y="2188939"/>
                  <a:pt x="12013041" y="2197125"/>
                  <a:pt x="12015521" y="2203326"/>
                </a:cubicBezTo>
                <a:cubicBezTo>
                  <a:pt x="12018001" y="2209527"/>
                  <a:pt x="12020978" y="2214116"/>
                  <a:pt x="12024451" y="2217093"/>
                </a:cubicBezTo>
                <a:cubicBezTo>
                  <a:pt x="12027924" y="2220069"/>
                  <a:pt x="12032140" y="2221558"/>
                  <a:pt x="12037101" y="2221558"/>
                </a:cubicBezTo>
                <a:lnTo>
                  <a:pt x="12278203" y="2221558"/>
                </a:lnTo>
                <a:lnTo>
                  <a:pt x="12278203" y="2997696"/>
                </a:lnTo>
                <a:cubicBezTo>
                  <a:pt x="12278203" y="3002657"/>
                  <a:pt x="12279815" y="3007122"/>
                  <a:pt x="12283039" y="3011091"/>
                </a:cubicBezTo>
                <a:cubicBezTo>
                  <a:pt x="12286264" y="3015059"/>
                  <a:pt x="12291597" y="3018284"/>
                  <a:pt x="12299039" y="3020765"/>
                </a:cubicBezTo>
                <a:cubicBezTo>
                  <a:pt x="12306480" y="3023245"/>
                  <a:pt x="12316526" y="3025229"/>
                  <a:pt x="12329176" y="3026718"/>
                </a:cubicBezTo>
                <a:cubicBezTo>
                  <a:pt x="12341827" y="3028206"/>
                  <a:pt x="12357578" y="3028950"/>
                  <a:pt x="12376429" y="3028950"/>
                </a:cubicBezTo>
                <a:cubicBezTo>
                  <a:pt x="12395280" y="3028950"/>
                  <a:pt x="12411032" y="3028206"/>
                  <a:pt x="12423682" y="3026718"/>
                </a:cubicBezTo>
                <a:cubicBezTo>
                  <a:pt x="12436332" y="3025229"/>
                  <a:pt x="12446378" y="3023245"/>
                  <a:pt x="12453820" y="3020765"/>
                </a:cubicBezTo>
                <a:cubicBezTo>
                  <a:pt x="12461261" y="3018284"/>
                  <a:pt x="12466595" y="3015059"/>
                  <a:pt x="12469819" y="3011091"/>
                </a:cubicBezTo>
                <a:cubicBezTo>
                  <a:pt x="12473043" y="3007122"/>
                  <a:pt x="12474656" y="3002657"/>
                  <a:pt x="12474656" y="2997696"/>
                </a:cubicBezTo>
                <a:lnTo>
                  <a:pt x="12474656" y="2221558"/>
                </a:lnTo>
                <a:lnTo>
                  <a:pt x="12715757" y="2221558"/>
                </a:lnTo>
                <a:cubicBezTo>
                  <a:pt x="12720222" y="2221558"/>
                  <a:pt x="12724315" y="2220069"/>
                  <a:pt x="12728036" y="2217093"/>
                </a:cubicBezTo>
                <a:cubicBezTo>
                  <a:pt x="12731756" y="2214116"/>
                  <a:pt x="12734857" y="2209527"/>
                  <a:pt x="12737337" y="2203326"/>
                </a:cubicBezTo>
                <a:cubicBezTo>
                  <a:pt x="12739817" y="2197125"/>
                  <a:pt x="12741678" y="2188939"/>
                  <a:pt x="12742918" y="2178770"/>
                </a:cubicBezTo>
                <a:cubicBezTo>
                  <a:pt x="12744159" y="2168599"/>
                  <a:pt x="12744779" y="2156321"/>
                  <a:pt x="12744779" y="2141935"/>
                </a:cubicBezTo>
                <a:cubicBezTo>
                  <a:pt x="12744779" y="2127052"/>
                  <a:pt x="12744159" y="2114401"/>
                  <a:pt x="12742918" y="2103983"/>
                </a:cubicBezTo>
                <a:cubicBezTo>
                  <a:pt x="12741678" y="2093565"/>
                  <a:pt x="12739817" y="2085256"/>
                  <a:pt x="12737337" y="2079054"/>
                </a:cubicBezTo>
                <a:cubicBezTo>
                  <a:pt x="12734857" y="2072853"/>
                  <a:pt x="12731756" y="2068388"/>
                  <a:pt x="12728036" y="2065660"/>
                </a:cubicBezTo>
                <a:cubicBezTo>
                  <a:pt x="12724315" y="2062932"/>
                  <a:pt x="12720222" y="2061567"/>
                  <a:pt x="12715757" y="2061567"/>
                </a:cubicBezTo>
                <a:close/>
                <a:moveTo>
                  <a:pt x="8837892" y="2061567"/>
                </a:moveTo>
                <a:cubicBezTo>
                  <a:pt x="8821521" y="2061567"/>
                  <a:pt x="8807754" y="2066404"/>
                  <a:pt x="8796592" y="2076078"/>
                </a:cubicBezTo>
                <a:cubicBezTo>
                  <a:pt x="8785430" y="2085752"/>
                  <a:pt x="8779848" y="2101503"/>
                  <a:pt x="8779848" y="2123331"/>
                </a:cubicBezTo>
                <a:lnTo>
                  <a:pt x="8779848" y="2997696"/>
                </a:lnTo>
                <a:cubicBezTo>
                  <a:pt x="8779848" y="3002657"/>
                  <a:pt x="8781337" y="3007122"/>
                  <a:pt x="8784314" y="3011091"/>
                </a:cubicBezTo>
                <a:cubicBezTo>
                  <a:pt x="8787290" y="3015059"/>
                  <a:pt x="8792499" y="3018284"/>
                  <a:pt x="8799941" y="3020765"/>
                </a:cubicBezTo>
                <a:cubicBezTo>
                  <a:pt x="8807382" y="3023245"/>
                  <a:pt x="8817428" y="3025229"/>
                  <a:pt x="8830078" y="3026718"/>
                </a:cubicBezTo>
                <a:cubicBezTo>
                  <a:pt x="8842728" y="3028206"/>
                  <a:pt x="8858480" y="3028950"/>
                  <a:pt x="8877331" y="3028950"/>
                </a:cubicBezTo>
                <a:cubicBezTo>
                  <a:pt x="8896680" y="3028950"/>
                  <a:pt x="8912554" y="3028206"/>
                  <a:pt x="8924956" y="3026718"/>
                </a:cubicBezTo>
                <a:cubicBezTo>
                  <a:pt x="8937359" y="3025229"/>
                  <a:pt x="8947280" y="3023245"/>
                  <a:pt x="8954722" y="3020765"/>
                </a:cubicBezTo>
                <a:cubicBezTo>
                  <a:pt x="8962163" y="3018284"/>
                  <a:pt x="8967497" y="3015059"/>
                  <a:pt x="8970722" y="3011091"/>
                </a:cubicBezTo>
                <a:cubicBezTo>
                  <a:pt x="8973946" y="3007122"/>
                  <a:pt x="8975558" y="3002657"/>
                  <a:pt x="8975558" y="2997696"/>
                </a:cubicBezTo>
                <a:lnTo>
                  <a:pt x="8975558" y="2630835"/>
                </a:lnTo>
                <a:lnTo>
                  <a:pt x="9036577" y="2630835"/>
                </a:lnTo>
                <a:cubicBezTo>
                  <a:pt x="9057413" y="2630835"/>
                  <a:pt x="9075769" y="2634060"/>
                  <a:pt x="9091644" y="2640509"/>
                </a:cubicBezTo>
                <a:cubicBezTo>
                  <a:pt x="9107519" y="2646958"/>
                  <a:pt x="9121534" y="2656508"/>
                  <a:pt x="9133688" y="2669158"/>
                </a:cubicBezTo>
                <a:cubicBezTo>
                  <a:pt x="9145842" y="2681809"/>
                  <a:pt x="9156880" y="2697560"/>
                  <a:pt x="9166802" y="2716411"/>
                </a:cubicBezTo>
                <a:cubicBezTo>
                  <a:pt x="9176724" y="2735263"/>
                  <a:pt x="9186894" y="2756843"/>
                  <a:pt x="9197312" y="2781151"/>
                </a:cubicBezTo>
                <a:lnTo>
                  <a:pt x="9283632" y="2996208"/>
                </a:lnTo>
                <a:cubicBezTo>
                  <a:pt x="9285616" y="3002161"/>
                  <a:pt x="9288096" y="3007246"/>
                  <a:pt x="9291074" y="3011463"/>
                </a:cubicBezTo>
                <a:cubicBezTo>
                  <a:pt x="9294050" y="3015680"/>
                  <a:pt x="9299134" y="3019152"/>
                  <a:pt x="9306328" y="3021881"/>
                </a:cubicBezTo>
                <a:cubicBezTo>
                  <a:pt x="9313522" y="3024609"/>
                  <a:pt x="9323319" y="3026470"/>
                  <a:pt x="9335722" y="3027462"/>
                </a:cubicBezTo>
                <a:cubicBezTo>
                  <a:pt x="9348124" y="3028454"/>
                  <a:pt x="9364743" y="3028950"/>
                  <a:pt x="9385579" y="3028950"/>
                </a:cubicBezTo>
                <a:cubicBezTo>
                  <a:pt x="9410384" y="3028950"/>
                  <a:pt x="9429980" y="3028454"/>
                  <a:pt x="9444366" y="3027462"/>
                </a:cubicBezTo>
                <a:cubicBezTo>
                  <a:pt x="9458753" y="3026470"/>
                  <a:pt x="9469667" y="3024733"/>
                  <a:pt x="9477108" y="3022253"/>
                </a:cubicBezTo>
                <a:cubicBezTo>
                  <a:pt x="9484550" y="3019772"/>
                  <a:pt x="9489262" y="3016672"/>
                  <a:pt x="9491247" y="3012951"/>
                </a:cubicBezTo>
                <a:cubicBezTo>
                  <a:pt x="9493232" y="3009230"/>
                  <a:pt x="9494224" y="3004641"/>
                  <a:pt x="9494224" y="2999184"/>
                </a:cubicBezTo>
                <a:cubicBezTo>
                  <a:pt x="9494224" y="2994223"/>
                  <a:pt x="9492983" y="2987402"/>
                  <a:pt x="9490503" y="2978721"/>
                </a:cubicBezTo>
                <a:cubicBezTo>
                  <a:pt x="9488023" y="2970039"/>
                  <a:pt x="9483062" y="2956272"/>
                  <a:pt x="9475620" y="2937421"/>
                </a:cubicBezTo>
                <a:lnTo>
                  <a:pt x="9394509" y="2747665"/>
                </a:lnTo>
                <a:cubicBezTo>
                  <a:pt x="9385083" y="2724845"/>
                  <a:pt x="9375409" y="2704381"/>
                  <a:pt x="9365488" y="2686273"/>
                </a:cubicBezTo>
                <a:cubicBezTo>
                  <a:pt x="9355566" y="2668166"/>
                  <a:pt x="9345024" y="2652043"/>
                  <a:pt x="9333862" y="2637904"/>
                </a:cubicBezTo>
                <a:cubicBezTo>
                  <a:pt x="9322700" y="2623765"/>
                  <a:pt x="9310793" y="2611735"/>
                  <a:pt x="9298142" y="2601813"/>
                </a:cubicBezTo>
                <a:cubicBezTo>
                  <a:pt x="9285492" y="2591891"/>
                  <a:pt x="9271974" y="2583458"/>
                  <a:pt x="9257587" y="2576513"/>
                </a:cubicBezTo>
                <a:cubicBezTo>
                  <a:pt x="9287352" y="2567087"/>
                  <a:pt x="9313894" y="2554685"/>
                  <a:pt x="9337210" y="2539305"/>
                </a:cubicBezTo>
                <a:cubicBezTo>
                  <a:pt x="9360526" y="2523927"/>
                  <a:pt x="9380122" y="2505819"/>
                  <a:pt x="9395997" y="2484983"/>
                </a:cubicBezTo>
                <a:cubicBezTo>
                  <a:pt x="9411872" y="2464147"/>
                  <a:pt x="9423902" y="2440459"/>
                  <a:pt x="9432088" y="2413918"/>
                </a:cubicBezTo>
                <a:cubicBezTo>
                  <a:pt x="9440274" y="2387377"/>
                  <a:pt x="9444366" y="2357983"/>
                  <a:pt x="9444366" y="2325737"/>
                </a:cubicBezTo>
                <a:cubicBezTo>
                  <a:pt x="9444366" y="2287538"/>
                  <a:pt x="9438661" y="2253680"/>
                  <a:pt x="9427251" y="2224162"/>
                </a:cubicBezTo>
                <a:cubicBezTo>
                  <a:pt x="9415841" y="2194645"/>
                  <a:pt x="9399346" y="2169096"/>
                  <a:pt x="9377766" y="2147515"/>
                </a:cubicBezTo>
                <a:cubicBezTo>
                  <a:pt x="9356186" y="2125935"/>
                  <a:pt x="9329893" y="2108448"/>
                  <a:pt x="9298887" y="2095054"/>
                </a:cubicBezTo>
                <a:cubicBezTo>
                  <a:pt x="9267881" y="2081659"/>
                  <a:pt x="9233030" y="2072233"/>
                  <a:pt x="9194335" y="2066776"/>
                </a:cubicBezTo>
                <a:cubicBezTo>
                  <a:pt x="9180940" y="2065288"/>
                  <a:pt x="9166058" y="2064048"/>
                  <a:pt x="9149686" y="2063055"/>
                </a:cubicBezTo>
                <a:cubicBezTo>
                  <a:pt x="9133316" y="2062063"/>
                  <a:pt x="9112480" y="2061567"/>
                  <a:pt x="9087178" y="2061567"/>
                </a:cubicBezTo>
                <a:close/>
                <a:moveTo>
                  <a:pt x="7123392" y="2061567"/>
                </a:moveTo>
                <a:cubicBezTo>
                  <a:pt x="7107021" y="2061567"/>
                  <a:pt x="7093255" y="2066404"/>
                  <a:pt x="7082092" y="2076078"/>
                </a:cubicBezTo>
                <a:cubicBezTo>
                  <a:pt x="7070930" y="2085752"/>
                  <a:pt x="7065350" y="2101503"/>
                  <a:pt x="7065350" y="2123331"/>
                </a:cubicBezTo>
                <a:lnTo>
                  <a:pt x="7065350" y="2996208"/>
                </a:lnTo>
                <a:cubicBezTo>
                  <a:pt x="7065350" y="3001665"/>
                  <a:pt x="7066962" y="3006378"/>
                  <a:pt x="7070186" y="3010347"/>
                </a:cubicBezTo>
                <a:cubicBezTo>
                  <a:pt x="7073411" y="3014315"/>
                  <a:pt x="7078743" y="3017664"/>
                  <a:pt x="7086185" y="3020393"/>
                </a:cubicBezTo>
                <a:cubicBezTo>
                  <a:pt x="7093626" y="3023121"/>
                  <a:pt x="7103673" y="3025229"/>
                  <a:pt x="7116323" y="3026718"/>
                </a:cubicBezTo>
                <a:cubicBezTo>
                  <a:pt x="7128973" y="3028206"/>
                  <a:pt x="7144725" y="3028950"/>
                  <a:pt x="7163577" y="3028950"/>
                </a:cubicBezTo>
                <a:cubicBezTo>
                  <a:pt x="7182924" y="3028950"/>
                  <a:pt x="7198799" y="3028206"/>
                  <a:pt x="7211201" y="3026718"/>
                </a:cubicBezTo>
                <a:cubicBezTo>
                  <a:pt x="7223603" y="3025229"/>
                  <a:pt x="7233650" y="3023121"/>
                  <a:pt x="7241339" y="3020393"/>
                </a:cubicBezTo>
                <a:cubicBezTo>
                  <a:pt x="7249028" y="3017664"/>
                  <a:pt x="7254361" y="3014315"/>
                  <a:pt x="7257338" y="3010347"/>
                </a:cubicBezTo>
                <a:cubicBezTo>
                  <a:pt x="7260314" y="3006378"/>
                  <a:pt x="7261803" y="3001665"/>
                  <a:pt x="7261803" y="2996208"/>
                </a:cubicBezTo>
                <a:lnTo>
                  <a:pt x="7261803" y="2637532"/>
                </a:lnTo>
                <a:lnTo>
                  <a:pt x="7557226" y="2637532"/>
                </a:lnTo>
                <a:cubicBezTo>
                  <a:pt x="7561691" y="2637532"/>
                  <a:pt x="7565659" y="2636168"/>
                  <a:pt x="7569133" y="2633439"/>
                </a:cubicBezTo>
                <a:cubicBezTo>
                  <a:pt x="7572606" y="2630711"/>
                  <a:pt x="7575706" y="2626122"/>
                  <a:pt x="7578434" y="2619673"/>
                </a:cubicBezTo>
                <a:cubicBezTo>
                  <a:pt x="7581163" y="2613224"/>
                  <a:pt x="7583147" y="2605038"/>
                  <a:pt x="7584388" y="2595116"/>
                </a:cubicBezTo>
                <a:cubicBezTo>
                  <a:pt x="7585629" y="2585194"/>
                  <a:pt x="7586247" y="2572792"/>
                  <a:pt x="7586247" y="2557909"/>
                </a:cubicBezTo>
                <a:cubicBezTo>
                  <a:pt x="7586247" y="2543026"/>
                  <a:pt x="7585629" y="2530624"/>
                  <a:pt x="7584388" y="2520702"/>
                </a:cubicBezTo>
                <a:cubicBezTo>
                  <a:pt x="7583147" y="2510780"/>
                  <a:pt x="7581163" y="2502843"/>
                  <a:pt x="7578434" y="2496890"/>
                </a:cubicBezTo>
                <a:cubicBezTo>
                  <a:pt x="7575706" y="2490936"/>
                  <a:pt x="7572606" y="2486720"/>
                  <a:pt x="7569133" y="2484239"/>
                </a:cubicBezTo>
                <a:cubicBezTo>
                  <a:pt x="7565661" y="2481759"/>
                  <a:pt x="7561691" y="2480519"/>
                  <a:pt x="7557226" y="2480519"/>
                </a:cubicBezTo>
                <a:lnTo>
                  <a:pt x="7261803" y="2480519"/>
                </a:lnTo>
                <a:lnTo>
                  <a:pt x="7261803" y="2221558"/>
                </a:lnTo>
                <a:lnTo>
                  <a:pt x="7576574" y="2221558"/>
                </a:lnTo>
                <a:cubicBezTo>
                  <a:pt x="7581039" y="2221558"/>
                  <a:pt x="7585007" y="2220069"/>
                  <a:pt x="7588480" y="2217093"/>
                </a:cubicBezTo>
                <a:cubicBezTo>
                  <a:pt x="7591953" y="2214116"/>
                  <a:pt x="7595053" y="2209651"/>
                  <a:pt x="7597782" y="2203698"/>
                </a:cubicBezTo>
                <a:cubicBezTo>
                  <a:pt x="7600512" y="2197745"/>
                  <a:pt x="7602494" y="2189684"/>
                  <a:pt x="7603735" y="2179514"/>
                </a:cubicBezTo>
                <a:cubicBezTo>
                  <a:pt x="7604976" y="2169344"/>
                  <a:pt x="7605596" y="2156817"/>
                  <a:pt x="7605596" y="2141935"/>
                </a:cubicBezTo>
                <a:cubicBezTo>
                  <a:pt x="7605596" y="2127052"/>
                  <a:pt x="7604976" y="2114401"/>
                  <a:pt x="7603735" y="2103983"/>
                </a:cubicBezTo>
                <a:cubicBezTo>
                  <a:pt x="7602496" y="2093565"/>
                  <a:pt x="7600512" y="2085256"/>
                  <a:pt x="7597782" y="2079054"/>
                </a:cubicBezTo>
                <a:cubicBezTo>
                  <a:pt x="7595054" y="2072853"/>
                  <a:pt x="7591953" y="2068388"/>
                  <a:pt x="7588480" y="2065660"/>
                </a:cubicBezTo>
                <a:cubicBezTo>
                  <a:pt x="7585008" y="2062932"/>
                  <a:pt x="7581039" y="2061567"/>
                  <a:pt x="7576574" y="2061567"/>
                </a:cubicBezTo>
                <a:close/>
                <a:moveTo>
                  <a:pt x="1464352" y="2061567"/>
                </a:moveTo>
                <a:cubicBezTo>
                  <a:pt x="1459391" y="2061567"/>
                  <a:pt x="1455174" y="2062932"/>
                  <a:pt x="1451701" y="2065660"/>
                </a:cubicBezTo>
                <a:cubicBezTo>
                  <a:pt x="1448229" y="2068388"/>
                  <a:pt x="1445252" y="2072853"/>
                  <a:pt x="1442772" y="2079054"/>
                </a:cubicBezTo>
                <a:cubicBezTo>
                  <a:pt x="1440291" y="2085256"/>
                  <a:pt x="1438431" y="2093565"/>
                  <a:pt x="1437191" y="2103983"/>
                </a:cubicBezTo>
                <a:cubicBezTo>
                  <a:pt x="1435950" y="2114401"/>
                  <a:pt x="1435330" y="2127052"/>
                  <a:pt x="1435330" y="2141935"/>
                </a:cubicBezTo>
                <a:cubicBezTo>
                  <a:pt x="1435330" y="2156321"/>
                  <a:pt x="1435950" y="2168599"/>
                  <a:pt x="1437191" y="2178770"/>
                </a:cubicBezTo>
                <a:cubicBezTo>
                  <a:pt x="1438431" y="2188939"/>
                  <a:pt x="1440291" y="2197125"/>
                  <a:pt x="1442772" y="2203326"/>
                </a:cubicBezTo>
                <a:cubicBezTo>
                  <a:pt x="1445252" y="2209527"/>
                  <a:pt x="1448229" y="2214116"/>
                  <a:pt x="1451701" y="2217093"/>
                </a:cubicBezTo>
                <a:cubicBezTo>
                  <a:pt x="1455174" y="2220069"/>
                  <a:pt x="1459391" y="2221558"/>
                  <a:pt x="1464352" y="2221558"/>
                </a:cubicBezTo>
                <a:lnTo>
                  <a:pt x="1705453" y="2221558"/>
                </a:lnTo>
                <a:lnTo>
                  <a:pt x="1705453" y="2997696"/>
                </a:lnTo>
                <a:cubicBezTo>
                  <a:pt x="1705453" y="3002657"/>
                  <a:pt x="1707066" y="3007122"/>
                  <a:pt x="1710290" y="3011091"/>
                </a:cubicBezTo>
                <a:cubicBezTo>
                  <a:pt x="1713515" y="3015059"/>
                  <a:pt x="1718848" y="3018284"/>
                  <a:pt x="1726289" y="3020765"/>
                </a:cubicBezTo>
                <a:cubicBezTo>
                  <a:pt x="1733731" y="3023245"/>
                  <a:pt x="1743776" y="3025229"/>
                  <a:pt x="1756427" y="3026718"/>
                </a:cubicBezTo>
                <a:cubicBezTo>
                  <a:pt x="1769077" y="3028206"/>
                  <a:pt x="1784828" y="3028950"/>
                  <a:pt x="1803680" y="3028950"/>
                </a:cubicBezTo>
                <a:cubicBezTo>
                  <a:pt x="1822531" y="3028950"/>
                  <a:pt x="1838282" y="3028206"/>
                  <a:pt x="1850933" y="3026718"/>
                </a:cubicBezTo>
                <a:cubicBezTo>
                  <a:pt x="1863583" y="3025229"/>
                  <a:pt x="1873629" y="3023245"/>
                  <a:pt x="1881071" y="3020765"/>
                </a:cubicBezTo>
                <a:cubicBezTo>
                  <a:pt x="1888512" y="3018284"/>
                  <a:pt x="1893845" y="3015059"/>
                  <a:pt x="1897069" y="3011091"/>
                </a:cubicBezTo>
                <a:cubicBezTo>
                  <a:pt x="1900294" y="3007122"/>
                  <a:pt x="1901907" y="3002657"/>
                  <a:pt x="1901907" y="2997696"/>
                </a:cubicBezTo>
                <a:lnTo>
                  <a:pt x="1901907" y="2221558"/>
                </a:lnTo>
                <a:lnTo>
                  <a:pt x="2143008" y="2221558"/>
                </a:lnTo>
                <a:cubicBezTo>
                  <a:pt x="2147473" y="2221558"/>
                  <a:pt x="2151566" y="2220069"/>
                  <a:pt x="2155286" y="2217093"/>
                </a:cubicBezTo>
                <a:cubicBezTo>
                  <a:pt x="2159007" y="2214116"/>
                  <a:pt x="2162108" y="2209527"/>
                  <a:pt x="2164588" y="2203326"/>
                </a:cubicBezTo>
                <a:cubicBezTo>
                  <a:pt x="2167068" y="2197125"/>
                  <a:pt x="2168929" y="2188939"/>
                  <a:pt x="2170170" y="2178770"/>
                </a:cubicBezTo>
                <a:cubicBezTo>
                  <a:pt x="2171409" y="2168599"/>
                  <a:pt x="2172030" y="2156321"/>
                  <a:pt x="2172030" y="2141935"/>
                </a:cubicBezTo>
                <a:cubicBezTo>
                  <a:pt x="2172030" y="2127052"/>
                  <a:pt x="2171409" y="2114401"/>
                  <a:pt x="2170170" y="2103983"/>
                </a:cubicBezTo>
                <a:cubicBezTo>
                  <a:pt x="2168929" y="2093565"/>
                  <a:pt x="2167068" y="2085256"/>
                  <a:pt x="2164588" y="2079054"/>
                </a:cubicBezTo>
                <a:cubicBezTo>
                  <a:pt x="2162108" y="2072853"/>
                  <a:pt x="2159007" y="2068388"/>
                  <a:pt x="2155286" y="2065660"/>
                </a:cubicBezTo>
                <a:cubicBezTo>
                  <a:pt x="2151566" y="2062932"/>
                  <a:pt x="2147473" y="2061567"/>
                  <a:pt x="2143008" y="2061567"/>
                </a:cubicBezTo>
                <a:close/>
                <a:moveTo>
                  <a:pt x="15708096" y="2058591"/>
                </a:moveTo>
                <a:cubicBezTo>
                  <a:pt x="15690236" y="2058591"/>
                  <a:pt x="15675601" y="2059211"/>
                  <a:pt x="15664191" y="2060451"/>
                </a:cubicBezTo>
                <a:cubicBezTo>
                  <a:pt x="15652781" y="2061691"/>
                  <a:pt x="15643603" y="2063800"/>
                  <a:pt x="15636658" y="2066776"/>
                </a:cubicBezTo>
                <a:cubicBezTo>
                  <a:pt x="15629713" y="2069753"/>
                  <a:pt x="15624752" y="2073225"/>
                  <a:pt x="15621775" y="2077194"/>
                </a:cubicBezTo>
                <a:cubicBezTo>
                  <a:pt x="15618799" y="2081163"/>
                  <a:pt x="15617310" y="2085628"/>
                  <a:pt x="15617310" y="2090589"/>
                </a:cubicBezTo>
                <a:lnTo>
                  <a:pt x="15617310" y="2542282"/>
                </a:lnTo>
                <a:cubicBezTo>
                  <a:pt x="15617310" y="2576513"/>
                  <a:pt x="15617682" y="2612479"/>
                  <a:pt x="15618427" y="2650183"/>
                </a:cubicBezTo>
                <a:cubicBezTo>
                  <a:pt x="15619171" y="2687886"/>
                  <a:pt x="15620287" y="2724100"/>
                  <a:pt x="15621775" y="2758827"/>
                </a:cubicBezTo>
                <a:lnTo>
                  <a:pt x="15621031" y="2758827"/>
                </a:lnTo>
                <a:cubicBezTo>
                  <a:pt x="15612101" y="2738983"/>
                  <a:pt x="15602924" y="2719140"/>
                  <a:pt x="15593498" y="2699296"/>
                </a:cubicBezTo>
                <a:cubicBezTo>
                  <a:pt x="15584072" y="2679452"/>
                  <a:pt x="15574398" y="2659236"/>
                  <a:pt x="15564476" y="2638648"/>
                </a:cubicBezTo>
                <a:cubicBezTo>
                  <a:pt x="15554555" y="2618061"/>
                  <a:pt x="15544260" y="2597473"/>
                  <a:pt x="15533595" y="2576885"/>
                </a:cubicBezTo>
                <a:cubicBezTo>
                  <a:pt x="15522929" y="2556297"/>
                  <a:pt x="15512139" y="2535337"/>
                  <a:pt x="15501224" y="2514005"/>
                </a:cubicBezTo>
                <a:lnTo>
                  <a:pt x="15313701" y="2162026"/>
                </a:lnTo>
                <a:cubicBezTo>
                  <a:pt x="15304275" y="2142679"/>
                  <a:pt x="15295097" y="2126432"/>
                  <a:pt x="15286168" y="2113285"/>
                </a:cubicBezTo>
                <a:cubicBezTo>
                  <a:pt x="15277238" y="2100139"/>
                  <a:pt x="15267689" y="2089845"/>
                  <a:pt x="15257518" y="2082403"/>
                </a:cubicBezTo>
                <a:cubicBezTo>
                  <a:pt x="15247348" y="2074962"/>
                  <a:pt x="15235814" y="2069629"/>
                  <a:pt x="15222916" y="2066404"/>
                </a:cubicBezTo>
                <a:cubicBezTo>
                  <a:pt x="15210018" y="2063179"/>
                  <a:pt x="15194142" y="2061567"/>
                  <a:pt x="15175291" y="2061567"/>
                </a:cubicBezTo>
                <a:lnTo>
                  <a:pt x="15070367" y="2061567"/>
                </a:lnTo>
                <a:cubicBezTo>
                  <a:pt x="15050523" y="2061567"/>
                  <a:pt x="15033780" y="2067397"/>
                  <a:pt x="15020138" y="2079054"/>
                </a:cubicBezTo>
                <a:cubicBezTo>
                  <a:pt x="15006495" y="2090713"/>
                  <a:pt x="14999674" y="2108200"/>
                  <a:pt x="14999674" y="2131516"/>
                </a:cubicBezTo>
                <a:lnTo>
                  <a:pt x="14999674" y="2996952"/>
                </a:lnTo>
                <a:cubicBezTo>
                  <a:pt x="14999674" y="3001913"/>
                  <a:pt x="15000914" y="3006378"/>
                  <a:pt x="15003394" y="3010347"/>
                </a:cubicBezTo>
                <a:cubicBezTo>
                  <a:pt x="15005874" y="3014315"/>
                  <a:pt x="15010339" y="3017664"/>
                  <a:pt x="15016789" y="3020393"/>
                </a:cubicBezTo>
                <a:cubicBezTo>
                  <a:pt x="15023239" y="3023121"/>
                  <a:pt x="15032168" y="3025229"/>
                  <a:pt x="15043578" y="3026718"/>
                </a:cubicBezTo>
                <a:cubicBezTo>
                  <a:pt x="15054988" y="3028206"/>
                  <a:pt x="15069375" y="3028950"/>
                  <a:pt x="15086738" y="3028950"/>
                </a:cubicBezTo>
                <a:cubicBezTo>
                  <a:pt x="15104597" y="3028950"/>
                  <a:pt x="15119233" y="3028206"/>
                  <a:pt x="15130642" y="3026718"/>
                </a:cubicBezTo>
                <a:cubicBezTo>
                  <a:pt x="15142052" y="3025229"/>
                  <a:pt x="15151106" y="3023121"/>
                  <a:pt x="15157804" y="3020393"/>
                </a:cubicBezTo>
                <a:cubicBezTo>
                  <a:pt x="15164501" y="3017664"/>
                  <a:pt x="15169213" y="3014315"/>
                  <a:pt x="15171942" y="3010347"/>
                </a:cubicBezTo>
                <a:cubicBezTo>
                  <a:pt x="15174671" y="3006378"/>
                  <a:pt x="15176035" y="3001913"/>
                  <a:pt x="15176035" y="2996952"/>
                </a:cubicBezTo>
                <a:lnTo>
                  <a:pt x="15176035" y="2493169"/>
                </a:lnTo>
                <a:cubicBezTo>
                  <a:pt x="15176035" y="2455466"/>
                  <a:pt x="15175539" y="2418879"/>
                  <a:pt x="15174547" y="2383408"/>
                </a:cubicBezTo>
                <a:cubicBezTo>
                  <a:pt x="15173555" y="2347937"/>
                  <a:pt x="15172067" y="2312343"/>
                  <a:pt x="15170082" y="2276624"/>
                </a:cubicBezTo>
                <a:lnTo>
                  <a:pt x="15171570" y="2276624"/>
                </a:lnTo>
                <a:cubicBezTo>
                  <a:pt x="15182980" y="2305893"/>
                  <a:pt x="15195879" y="2336031"/>
                  <a:pt x="15210265" y="2367037"/>
                </a:cubicBezTo>
                <a:cubicBezTo>
                  <a:pt x="15224652" y="2398043"/>
                  <a:pt x="15238790" y="2426940"/>
                  <a:pt x="15252681" y="2453730"/>
                </a:cubicBezTo>
                <a:lnTo>
                  <a:pt x="15492295" y="2903935"/>
                </a:lnTo>
                <a:cubicBezTo>
                  <a:pt x="15504697" y="2928739"/>
                  <a:pt x="15515860" y="2948955"/>
                  <a:pt x="15525781" y="2964582"/>
                </a:cubicBezTo>
                <a:cubicBezTo>
                  <a:pt x="15535703" y="2980209"/>
                  <a:pt x="15545997" y="2992611"/>
                  <a:pt x="15556663" y="3001789"/>
                </a:cubicBezTo>
                <a:cubicBezTo>
                  <a:pt x="15567329" y="3010967"/>
                  <a:pt x="15578987" y="3017292"/>
                  <a:pt x="15591638" y="3020765"/>
                </a:cubicBezTo>
                <a:cubicBezTo>
                  <a:pt x="15604288" y="3024237"/>
                  <a:pt x="15619295" y="3025974"/>
                  <a:pt x="15636658" y="3025974"/>
                </a:cubicBezTo>
                <a:lnTo>
                  <a:pt x="15720002" y="3025974"/>
                </a:lnTo>
                <a:cubicBezTo>
                  <a:pt x="15729428" y="3025974"/>
                  <a:pt x="15738730" y="3024609"/>
                  <a:pt x="15747907" y="3021881"/>
                </a:cubicBezTo>
                <a:cubicBezTo>
                  <a:pt x="15757084" y="3019152"/>
                  <a:pt x="15765022" y="3014811"/>
                  <a:pt x="15771720" y="3008858"/>
                </a:cubicBezTo>
                <a:cubicBezTo>
                  <a:pt x="15778417" y="3002905"/>
                  <a:pt x="15783750" y="2995464"/>
                  <a:pt x="15787719" y="2986534"/>
                </a:cubicBezTo>
                <a:cubicBezTo>
                  <a:pt x="15791687" y="2977604"/>
                  <a:pt x="15793672" y="2967434"/>
                  <a:pt x="15793672" y="2956024"/>
                </a:cubicBezTo>
                <a:lnTo>
                  <a:pt x="15793672" y="2090589"/>
                </a:lnTo>
                <a:cubicBezTo>
                  <a:pt x="15793672" y="2085628"/>
                  <a:pt x="15792431" y="2081163"/>
                  <a:pt x="15789951" y="2077194"/>
                </a:cubicBezTo>
                <a:cubicBezTo>
                  <a:pt x="15787471" y="2073225"/>
                  <a:pt x="15783129" y="2069753"/>
                  <a:pt x="15776929" y="2066776"/>
                </a:cubicBezTo>
                <a:cubicBezTo>
                  <a:pt x="15770728" y="2063800"/>
                  <a:pt x="15761921" y="2061691"/>
                  <a:pt x="15750512" y="2060451"/>
                </a:cubicBezTo>
                <a:cubicBezTo>
                  <a:pt x="15739102" y="2059211"/>
                  <a:pt x="15724963" y="2058591"/>
                  <a:pt x="15708096" y="2058591"/>
                </a:cubicBezTo>
                <a:close/>
                <a:moveTo>
                  <a:pt x="4878172" y="2058591"/>
                </a:moveTo>
                <a:cubicBezTo>
                  <a:pt x="4860312" y="2058591"/>
                  <a:pt x="4845677" y="2059211"/>
                  <a:pt x="4834268" y="2060451"/>
                </a:cubicBezTo>
                <a:cubicBezTo>
                  <a:pt x="4822857" y="2061691"/>
                  <a:pt x="4813680" y="2063800"/>
                  <a:pt x="4806734" y="2066776"/>
                </a:cubicBezTo>
                <a:cubicBezTo>
                  <a:pt x="4799788" y="2069753"/>
                  <a:pt x="4794827" y="2073225"/>
                  <a:pt x="4791852" y="2077194"/>
                </a:cubicBezTo>
                <a:cubicBezTo>
                  <a:pt x="4788875" y="2081163"/>
                  <a:pt x="4787386" y="2085628"/>
                  <a:pt x="4787386" y="2090589"/>
                </a:cubicBezTo>
                <a:lnTo>
                  <a:pt x="4787386" y="2542282"/>
                </a:lnTo>
                <a:cubicBezTo>
                  <a:pt x="4787386" y="2576513"/>
                  <a:pt x="4787758" y="2612479"/>
                  <a:pt x="4788502" y="2650183"/>
                </a:cubicBezTo>
                <a:cubicBezTo>
                  <a:pt x="4789247" y="2687886"/>
                  <a:pt x="4790363" y="2724100"/>
                  <a:pt x="4791852" y="2758827"/>
                </a:cubicBezTo>
                <a:lnTo>
                  <a:pt x="4791108" y="2758827"/>
                </a:lnTo>
                <a:cubicBezTo>
                  <a:pt x="4782178" y="2738983"/>
                  <a:pt x="4772999" y="2719140"/>
                  <a:pt x="4763574" y="2699296"/>
                </a:cubicBezTo>
                <a:cubicBezTo>
                  <a:pt x="4754148" y="2679452"/>
                  <a:pt x="4744474" y="2659236"/>
                  <a:pt x="4734553" y="2638648"/>
                </a:cubicBezTo>
                <a:cubicBezTo>
                  <a:pt x="4724631" y="2618061"/>
                  <a:pt x="4714336" y="2597473"/>
                  <a:pt x="4703671" y="2576885"/>
                </a:cubicBezTo>
                <a:cubicBezTo>
                  <a:pt x="4693004" y="2556297"/>
                  <a:pt x="4682215" y="2535337"/>
                  <a:pt x="4671301" y="2514005"/>
                </a:cubicBezTo>
                <a:lnTo>
                  <a:pt x="4483777" y="2162026"/>
                </a:lnTo>
                <a:cubicBezTo>
                  <a:pt x="4474351" y="2142679"/>
                  <a:pt x="4465173" y="2126432"/>
                  <a:pt x="4456244" y="2113285"/>
                </a:cubicBezTo>
                <a:cubicBezTo>
                  <a:pt x="4447315" y="2100139"/>
                  <a:pt x="4437764" y="2089845"/>
                  <a:pt x="4427595" y="2082403"/>
                </a:cubicBezTo>
                <a:cubicBezTo>
                  <a:pt x="4417425" y="2074962"/>
                  <a:pt x="4405891" y="2069629"/>
                  <a:pt x="4392992" y="2066404"/>
                </a:cubicBezTo>
                <a:cubicBezTo>
                  <a:pt x="4380093" y="2063179"/>
                  <a:pt x="4364219" y="2061567"/>
                  <a:pt x="4345367" y="2061567"/>
                </a:cubicBezTo>
                <a:lnTo>
                  <a:pt x="4240443" y="2061567"/>
                </a:lnTo>
                <a:cubicBezTo>
                  <a:pt x="4220600" y="2061567"/>
                  <a:pt x="4203856" y="2067397"/>
                  <a:pt x="4190213" y="2079054"/>
                </a:cubicBezTo>
                <a:cubicBezTo>
                  <a:pt x="4176571" y="2090713"/>
                  <a:pt x="4169750" y="2108200"/>
                  <a:pt x="4169750" y="2131516"/>
                </a:cubicBezTo>
                <a:lnTo>
                  <a:pt x="4169750" y="2996952"/>
                </a:lnTo>
                <a:cubicBezTo>
                  <a:pt x="4169750" y="3001913"/>
                  <a:pt x="4170990" y="3006378"/>
                  <a:pt x="4173470" y="3010347"/>
                </a:cubicBezTo>
                <a:cubicBezTo>
                  <a:pt x="4175951" y="3014315"/>
                  <a:pt x="4180416" y="3017664"/>
                  <a:pt x="4186865" y="3020393"/>
                </a:cubicBezTo>
                <a:cubicBezTo>
                  <a:pt x="4193314" y="3023121"/>
                  <a:pt x="4202243" y="3025229"/>
                  <a:pt x="4213654" y="3026718"/>
                </a:cubicBezTo>
                <a:cubicBezTo>
                  <a:pt x="4225064" y="3028206"/>
                  <a:pt x="4239451" y="3028950"/>
                  <a:pt x="4256814" y="3028950"/>
                </a:cubicBezTo>
                <a:cubicBezTo>
                  <a:pt x="4274674" y="3028950"/>
                  <a:pt x="4289309" y="3028206"/>
                  <a:pt x="4300718" y="3026718"/>
                </a:cubicBezTo>
                <a:cubicBezTo>
                  <a:pt x="4312129" y="3025229"/>
                  <a:pt x="4321183" y="3023121"/>
                  <a:pt x="4327880" y="3020393"/>
                </a:cubicBezTo>
                <a:cubicBezTo>
                  <a:pt x="4334577" y="3017664"/>
                  <a:pt x="4339290" y="3014315"/>
                  <a:pt x="4342019" y="3010347"/>
                </a:cubicBezTo>
                <a:cubicBezTo>
                  <a:pt x="4344746" y="3006378"/>
                  <a:pt x="4346111" y="3001913"/>
                  <a:pt x="4346111" y="2996952"/>
                </a:cubicBezTo>
                <a:lnTo>
                  <a:pt x="4346111" y="2493169"/>
                </a:lnTo>
                <a:cubicBezTo>
                  <a:pt x="4346111" y="2455466"/>
                  <a:pt x="4345615" y="2418879"/>
                  <a:pt x="4344622" y="2383408"/>
                </a:cubicBezTo>
                <a:cubicBezTo>
                  <a:pt x="4343630" y="2347937"/>
                  <a:pt x="4342143" y="2312343"/>
                  <a:pt x="4340158" y="2276624"/>
                </a:cubicBezTo>
                <a:lnTo>
                  <a:pt x="4341647" y="2276624"/>
                </a:lnTo>
                <a:cubicBezTo>
                  <a:pt x="4353056" y="2305893"/>
                  <a:pt x="4365954" y="2336031"/>
                  <a:pt x="4380341" y="2367037"/>
                </a:cubicBezTo>
                <a:cubicBezTo>
                  <a:pt x="4394728" y="2398043"/>
                  <a:pt x="4408866" y="2426940"/>
                  <a:pt x="4422757" y="2453730"/>
                </a:cubicBezTo>
                <a:lnTo>
                  <a:pt x="4662371" y="2903935"/>
                </a:lnTo>
                <a:cubicBezTo>
                  <a:pt x="4674773" y="2928739"/>
                  <a:pt x="4685935" y="2948955"/>
                  <a:pt x="4695857" y="2964582"/>
                </a:cubicBezTo>
                <a:cubicBezTo>
                  <a:pt x="4705779" y="2980209"/>
                  <a:pt x="4716072" y="2992611"/>
                  <a:pt x="4726739" y="3001789"/>
                </a:cubicBezTo>
                <a:cubicBezTo>
                  <a:pt x="4737405" y="3010967"/>
                  <a:pt x="4749064" y="3017292"/>
                  <a:pt x="4761714" y="3020765"/>
                </a:cubicBezTo>
                <a:cubicBezTo>
                  <a:pt x="4774364" y="3024237"/>
                  <a:pt x="4789371" y="3025974"/>
                  <a:pt x="4806734" y="3025974"/>
                </a:cubicBezTo>
                <a:lnTo>
                  <a:pt x="4890078" y="3025974"/>
                </a:lnTo>
                <a:cubicBezTo>
                  <a:pt x="4899504" y="3025974"/>
                  <a:pt x="4908805" y="3024609"/>
                  <a:pt x="4917983" y="3021881"/>
                </a:cubicBezTo>
                <a:cubicBezTo>
                  <a:pt x="4927161" y="3019152"/>
                  <a:pt x="4935099" y="3014811"/>
                  <a:pt x="4941796" y="3008858"/>
                </a:cubicBezTo>
                <a:cubicBezTo>
                  <a:pt x="4948493" y="3002905"/>
                  <a:pt x="4953826" y="2995464"/>
                  <a:pt x="4957794" y="2986534"/>
                </a:cubicBezTo>
                <a:cubicBezTo>
                  <a:pt x="4961764" y="2977604"/>
                  <a:pt x="4963748" y="2967434"/>
                  <a:pt x="4963748" y="2956024"/>
                </a:cubicBezTo>
                <a:lnTo>
                  <a:pt x="4963748" y="2090589"/>
                </a:lnTo>
                <a:cubicBezTo>
                  <a:pt x="4963748" y="2085628"/>
                  <a:pt x="4962508" y="2081163"/>
                  <a:pt x="4960027" y="2077194"/>
                </a:cubicBezTo>
                <a:cubicBezTo>
                  <a:pt x="4957546" y="2073225"/>
                  <a:pt x="4953206" y="2069753"/>
                  <a:pt x="4947005" y="2066776"/>
                </a:cubicBezTo>
                <a:cubicBezTo>
                  <a:pt x="4940804" y="2063800"/>
                  <a:pt x="4931998" y="2061691"/>
                  <a:pt x="4920588" y="2060451"/>
                </a:cubicBezTo>
                <a:cubicBezTo>
                  <a:pt x="4909177" y="2059211"/>
                  <a:pt x="4895038" y="2058591"/>
                  <a:pt x="4878172" y="2058591"/>
                </a:cubicBezTo>
                <a:close/>
                <a:moveTo>
                  <a:pt x="14688325" y="2057102"/>
                </a:moveTo>
                <a:cubicBezTo>
                  <a:pt x="14669474" y="2057102"/>
                  <a:pt x="14653847" y="2057847"/>
                  <a:pt x="14641444" y="2059335"/>
                </a:cubicBezTo>
                <a:cubicBezTo>
                  <a:pt x="14629042" y="2060823"/>
                  <a:pt x="14618996" y="2062807"/>
                  <a:pt x="14611307" y="2065288"/>
                </a:cubicBezTo>
                <a:cubicBezTo>
                  <a:pt x="14603618" y="2067768"/>
                  <a:pt x="14598160" y="2070993"/>
                  <a:pt x="14594936" y="2074962"/>
                </a:cubicBezTo>
                <a:cubicBezTo>
                  <a:pt x="14591711" y="2078931"/>
                  <a:pt x="14590099" y="2083396"/>
                  <a:pt x="14590099" y="2088356"/>
                </a:cubicBezTo>
                <a:lnTo>
                  <a:pt x="14590099" y="2997696"/>
                </a:lnTo>
                <a:cubicBezTo>
                  <a:pt x="14590099" y="3002657"/>
                  <a:pt x="14591711" y="3007122"/>
                  <a:pt x="14594936" y="3011091"/>
                </a:cubicBezTo>
                <a:cubicBezTo>
                  <a:pt x="14598160" y="3015059"/>
                  <a:pt x="14603493" y="3018284"/>
                  <a:pt x="14610935" y="3020765"/>
                </a:cubicBezTo>
                <a:cubicBezTo>
                  <a:pt x="14618376" y="3023245"/>
                  <a:pt x="14628422" y="3025229"/>
                  <a:pt x="14641072" y="3026718"/>
                </a:cubicBezTo>
                <a:cubicBezTo>
                  <a:pt x="14653723" y="3028206"/>
                  <a:pt x="14669474" y="3028950"/>
                  <a:pt x="14688325" y="3028950"/>
                </a:cubicBezTo>
                <a:cubicBezTo>
                  <a:pt x="14707673" y="3028950"/>
                  <a:pt x="14723547" y="3028206"/>
                  <a:pt x="14735950" y="3026718"/>
                </a:cubicBezTo>
                <a:cubicBezTo>
                  <a:pt x="14748353" y="3025229"/>
                  <a:pt x="14758274" y="3023245"/>
                  <a:pt x="14765716" y="3020765"/>
                </a:cubicBezTo>
                <a:cubicBezTo>
                  <a:pt x="14773157" y="3018284"/>
                  <a:pt x="14778491" y="3015059"/>
                  <a:pt x="14781715" y="3011091"/>
                </a:cubicBezTo>
                <a:cubicBezTo>
                  <a:pt x="14784939" y="3007122"/>
                  <a:pt x="14786552" y="3002657"/>
                  <a:pt x="14786552" y="2997696"/>
                </a:cubicBezTo>
                <a:lnTo>
                  <a:pt x="14786552" y="2088356"/>
                </a:lnTo>
                <a:cubicBezTo>
                  <a:pt x="14786552" y="2083396"/>
                  <a:pt x="14784939" y="2078931"/>
                  <a:pt x="14781715" y="2074962"/>
                </a:cubicBezTo>
                <a:cubicBezTo>
                  <a:pt x="14778491" y="2070993"/>
                  <a:pt x="14773157" y="2067768"/>
                  <a:pt x="14765716" y="2065288"/>
                </a:cubicBezTo>
                <a:cubicBezTo>
                  <a:pt x="14758274" y="2062807"/>
                  <a:pt x="14748353" y="2060823"/>
                  <a:pt x="14735950" y="2059335"/>
                </a:cubicBezTo>
                <a:cubicBezTo>
                  <a:pt x="14723547" y="2057847"/>
                  <a:pt x="14707673" y="2057102"/>
                  <a:pt x="14688325" y="2057102"/>
                </a:cubicBezTo>
                <a:close/>
                <a:moveTo>
                  <a:pt x="13726300" y="2057102"/>
                </a:moveTo>
                <a:cubicBezTo>
                  <a:pt x="13707448" y="2057102"/>
                  <a:pt x="13691698" y="2057847"/>
                  <a:pt x="13679047" y="2059335"/>
                </a:cubicBezTo>
                <a:cubicBezTo>
                  <a:pt x="13666397" y="2060823"/>
                  <a:pt x="13656351" y="2062807"/>
                  <a:pt x="13648910" y="2065288"/>
                </a:cubicBezTo>
                <a:cubicBezTo>
                  <a:pt x="13641468" y="2067768"/>
                  <a:pt x="13636136" y="2070993"/>
                  <a:pt x="13632911" y="2074962"/>
                </a:cubicBezTo>
                <a:cubicBezTo>
                  <a:pt x="13629685" y="2078931"/>
                  <a:pt x="13628074" y="2083396"/>
                  <a:pt x="13628074" y="2088356"/>
                </a:cubicBezTo>
                <a:lnTo>
                  <a:pt x="13628074" y="2997696"/>
                </a:lnTo>
                <a:cubicBezTo>
                  <a:pt x="13628074" y="3002657"/>
                  <a:pt x="13629685" y="3007122"/>
                  <a:pt x="13632911" y="3011091"/>
                </a:cubicBezTo>
                <a:cubicBezTo>
                  <a:pt x="13636136" y="3015059"/>
                  <a:pt x="13641468" y="3018284"/>
                  <a:pt x="13648910" y="3020765"/>
                </a:cubicBezTo>
                <a:cubicBezTo>
                  <a:pt x="13656351" y="3023245"/>
                  <a:pt x="13666397" y="3025229"/>
                  <a:pt x="13679047" y="3026718"/>
                </a:cubicBezTo>
                <a:cubicBezTo>
                  <a:pt x="13691698" y="3028206"/>
                  <a:pt x="13707448" y="3028950"/>
                  <a:pt x="13726300" y="3028950"/>
                </a:cubicBezTo>
                <a:cubicBezTo>
                  <a:pt x="13745648" y="3028950"/>
                  <a:pt x="13761524" y="3028206"/>
                  <a:pt x="13773925" y="3026718"/>
                </a:cubicBezTo>
                <a:cubicBezTo>
                  <a:pt x="13786327" y="3025229"/>
                  <a:pt x="13796249" y="3023245"/>
                  <a:pt x="13803691" y="3020765"/>
                </a:cubicBezTo>
                <a:cubicBezTo>
                  <a:pt x="13811132" y="3018284"/>
                  <a:pt x="13816341" y="3015059"/>
                  <a:pt x="13819318" y="3011091"/>
                </a:cubicBezTo>
                <a:cubicBezTo>
                  <a:pt x="13822294" y="3007122"/>
                  <a:pt x="13823783" y="3002657"/>
                  <a:pt x="13823783" y="2997696"/>
                </a:cubicBezTo>
                <a:lnTo>
                  <a:pt x="13823783" y="2608511"/>
                </a:lnTo>
                <a:lnTo>
                  <a:pt x="14183947" y="2608511"/>
                </a:lnTo>
                <a:lnTo>
                  <a:pt x="14183947" y="2997696"/>
                </a:lnTo>
                <a:cubicBezTo>
                  <a:pt x="14183947" y="3002657"/>
                  <a:pt x="14185558" y="3007122"/>
                  <a:pt x="14188784" y="3011091"/>
                </a:cubicBezTo>
                <a:cubicBezTo>
                  <a:pt x="14192009" y="3015059"/>
                  <a:pt x="14197218" y="3018284"/>
                  <a:pt x="14204411" y="3020765"/>
                </a:cubicBezTo>
                <a:cubicBezTo>
                  <a:pt x="14211603" y="3023245"/>
                  <a:pt x="14221526" y="3025229"/>
                  <a:pt x="14234176" y="3026718"/>
                </a:cubicBezTo>
                <a:cubicBezTo>
                  <a:pt x="14246827" y="3028206"/>
                  <a:pt x="14262826" y="3028950"/>
                  <a:pt x="14282173" y="3028950"/>
                </a:cubicBezTo>
                <a:cubicBezTo>
                  <a:pt x="14301026" y="3028950"/>
                  <a:pt x="14316653" y="3028206"/>
                  <a:pt x="14329054" y="3026718"/>
                </a:cubicBezTo>
                <a:cubicBezTo>
                  <a:pt x="14341456" y="3025229"/>
                  <a:pt x="14351378" y="3023245"/>
                  <a:pt x="14358820" y="3020765"/>
                </a:cubicBezTo>
                <a:cubicBezTo>
                  <a:pt x="14366261" y="3018284"/>
                  <a:pt x="14371593" y="3015059"/>
                  <a:pt x="14374819" y="3011091"/>
                </a:cubicBezTo>
                <a:cubicBezTo>
                  <a:pt x="14378044" y="3007122"/>
                  <a:pt x="14379656" y="3002657"/>
                  <a:pt x="14379656" y="2997696"/>
                </a:cubicBezTo>
                <a:lnTo>
                  <a:pt x="14379656" y="2088356"/>
                </a:lnTo>
                <a:cubicBezTo>
                  <a:pt x="14379656" y="2083396"/>
                  <a:pt x="14378044" y="2078931"/>
                  <a:pt x="14374819" y="2074962"/>
                </a:cubicBezTo>
                <a:cubicBezTo>
                  <a:pt x="14371593" y="2070993"/>
                  <a:pt x="14366261" y="2067768"/>
                  <a:pt x="14358820" y="2065288"/>
                </a:cubicBezTo>
                <a:cubicBezTo>
                  <a:pt x="14351378" y="2062807"/>
                  <a:pt x="14341456" y="2060823"/>
                  <a:pt x="14329054" y="2059335"/>
                </a:cubicBezTo>
                <a:cubicBezTo>
                  <a:pt x="14316653" y="2057847"/>
                  <a:pt x="14301026" y="2057102"/>
                  <a:pt x="14282173" y="2057102"/>
                </a:cubicBezTo>
                <a:cubicBezTo>
                  <a:pt x="14262826" y="2057102"/>
                  <a:pt x="14246827" y="2057847"/>
                  <a:pt x="14234176" y="2059335"/>
                </a:cubicBezTo>
                <a:cubicBezTo>
                  <a:pt x="14221526" y="2060823"/>
                  <a:pt x="14211603" y="2062807"/>
                  <a:pt x="14204411" y="2065288"/>
                </a:cubicBezTo>
                <a:cubicBezTo>
                  <a:pt x="14197218" y="2067768"/>
                  <a:pt x="14192009" y="2070993"/>
                  <a:pt x="14188784" y="2074962"/>
                </a:cubicBezTo>
                <a:cubicBezTo>
                  <a:pt x="14185558" y="2078931"/>
                  <a:pt x="14183947" y="2083396"/>
                  <a:pt x="14183947" y="2088356"/>
                </a:cubicBezTo>
                <a:lnTo>
                  <a:pt x="14183947" y="2441823"/>
                </a:lnTo>
                <a:lnTo>
                  <a:pt x="13823783" y="2441823"/>
                </a:lnTo>
                <a:lnTo>
                  <a:pt x="13823783" y="2088356"/>
                </a:lnTo>
                <a:cubicBezTo>
                  <a:pt x="13823783" y="2083396"/>
                  <a:pt x="13822294" y="2078931"/>
                  <a:pt x="13819318" y="2074962"/>
                </a:cubicBezTo>
                <a:cubicBezTo>
                  <a:pt x="13816341" y="2070993"/>
                  <a:pt x="13811132" y="2067768"/>
                  <a:pt x="13803691" y="2065288"/>
                </a:cubicBezTo>
                <a:cubicBezTo>
                  <a:pt x="13796249" y="2062807"/>
                  <a:pt x="13786327" y="2060823"/>
                  <a:pt x="13773925" y="2059335"/>
                </a:cubicBezTo>
                <a:cubicBezTo>
                  <a:pt x="13761524" y="2057847"/>
                  <a:pt x="13745648" y="2057102"/>
                  <a:pt x="13726300" y="2057102"/>
                </a:cubicBezTo>
                <a:close/>
                <a:moveTo>
                  <a:pt x="11643451" y="2057102"/>
                </a:moveTo>
                <a:cubicBezTo>
                  <a:pt x="11618150" y="2057102"/>
                  <a:pt x="11597810" y="2057474"/>
                  <a:pt x="11582431" y="2058219"/>
                </a:cubicBezTo>
                <a:cubicBezTo>
                  <a:pt x="11567052" y="2058963"/>
                  <a:pt x="11555022" y="2060699"/>
                  <a:pt x="11546340" y="2063428"/>
                </a:cubicBezTo>
                <a:cubicBezTo>
                  <a:pt x="11537658" y="2066156"/>
                  <a:pt x="11531333" y="2070125"/>
                  <a:pt x="11527365" y="2075334"/>
                </a:cubicBezTo>
                <a:cubicBezTo>
                  <a:pt x="11523396" y="2080543"/>
                  <a:pt x="11519923" y="2087364"/>
                  <a:pt x="11516947" y="2095798"/>
                </a:cubicBezTo>
                <a:lnTo>
                  <a:pt x="11220035" y="2950071"/>
                </a:lnTo>
                <a:cubicBezTo>
                  <a:pt x="11214081" y="2967434"/>
                  <a:pt x="11210361" y="2981325"/>
                  <a:pt x="11208872" y="2991743"/>
                </a:cubicBezTo>
                <a:cubicBezTo>
                  <a:pt x="11207384" y="3002161"/>
                  <a:pt x="11209120" y="3010223"/>
                  <a:pt x="11214081" y="3015928"/>
                </a:cubicBezTo>
                <a:cubicBezTo>
                  <a:pt x="11219043" y="3021633"/>
                  <a:pt x="11227972" y="3025229"/>
                  <a:pt x="11240871" y="3026718"/>
                </a:cubicBezTo>
                <a:cubicBezTo>
                  <a:pt x="11253769" y="3028206"/>
                  <a:pt x="11271628" y="3028950"/>
                  <a:pt x="11294449" y="3028950"/>
                </a:cubicBezTo>
                <a:cubicBezTo>
                  <a:pt x="11315781" y="3028950"/>
                  <a:pt x="11333020" y="3028454"/>
                  <a:pt x="11346166" y="3027462"/>
                </a:cubicBezTo>
                <a:cubicBezTo>
                  <a:pt x="11359313" y="3026470"/>
                  <a:pt x="11369482" y="3024609"/>
                  <a:pt x="11376676" y="3021881"/>
                </a:cubicBezTo>
                <a:cubicBezTo>
                  <a:pt x="11383870" y="3019152"/>
                  <a:pt x="11389079" y="3015432"/>
                  <a:pt x="11392303" y="3010719"/>
                </a:cubicBezTo>
                <a:cubicBezTo>
                  <a:pt x="11395527" y="3006006"/>
                  <a:pt x="11398132" y="3000177"/>
                  <a:pt x="11400117" y="2993231"/>
                </a:cubicBezTo>
                <a:lnTo>
                  <a:pt x="11461136" y="2804964"/>
                </a:lnTo>
                <a:lnTo>
                  <a:pt x="11822789" y="2804964"/>
                </a:lnTo>
                <a:lnTo>
                  <a:pt x="11887529" y="2998440"/>
                </a:lnTo>
                <a:cubicBezTo>
                  <a:pt x="11889514" y="3004890"/>
                  <a:pt x="11891994" y="3010098"/>
                  <a:pt x="11894970" y="3014067"/>
                </a:cubicBezTo>
                <a:cubicBezTo>
                  <a:pt x="11897947" y="3018036"/>
                  <a:pt x="11903156" y="3021137"/>
                  <a:pt x="11910597" y="3023369"/>
                </a:cubicBezTo>
                <a:cubicBezTo>
                  <a:pt x="11918039" y="3025602"/>
                  <a:pt x="11928829" y="3027090"/>
                  <a:pt x="11942967" y="3027834"/>
                </a:cubicBezTo>
                <a:cubicBezTo>
                  <a:pt x="11957106" y="3028578"/>
                  <a:pt x="11976826" y="3028950"/>
                  <a:pt x="12002126" y="3028950"/>
                </a:cubicBezTo>
                <a:cubicBezTo>
                  <a:pt x="12026435" y="3028950"/>
                  <a:pt x="12045534" y="3028330"/>
                  <a:pt x="12059425" y="3027090"/>
                </a:cubicBezTo>
                <a:cubicBezTo>
                  <a:pt x="12073316" y="3025850"/>
                  <a:pt x="12082990" y="3022625"/>
                  <a:pt x="12088447" y="3017416"/>
                </a:cubicBezTo>
                <a:cubicBezTo>
                  <a:pt x="12093903" y="3012207"/>
                  <a:pt x="12095888" y="3004394"/>
                  <a:pt x="12094400" y="2993976"/>
                </a:cubicBezTo>
                <a:cubicBezTo>
                  <a:pt x="12092912" y="2983558"/>
                  <a:pt x="12089191" y="2969419"/>
                  <a:pt x="12083238" y="2951560"/>
                </a:cubicBezTo>
                <a:lnTo>
                  <a:pt x="11785581" y="2098030"/>
                </a:lnTo>
                <a:cubicBezTo>
                  <a:pt x="11782605" y="2088604"/>
                  <a:pt x="11779009" y="2081163"/>
                  <a:pt x="11774791" y="2075706"/>
                </a:cubicBezTo>
                <a:cubicBezTo>
                  <a:pt x="11770574" y="2070249"/>
                  <a:pt x="11763629" y="2066156"/>
                  <a:pt x="11753956" y="2063428"/>
                </a:cubicBezTo>
                <a:cubicBezTo>
                  <a:pt x="11744282" y="2060699"/>
                  <a:pt x="11730763" y="2058963"/>
                  <a:pt x="11713400" y="2058219"/>
                </a:cubicBezTo>
                <a:cubicBezTo>
                  <a:pt x="11696037" y="2057474"/>
                  <a:pt x="11672720" y="2057102"/>
                  <a:pt x="11643451" y="2057102"/>
                </a:cubicBezTo>
                <a:close/>
                <a:moveTo>
                  <a:pt x="10006044" y="2057102"/>
                </a:moveTo>
                <a:cubicBezTo>
                  <a:pt x="9980743" y="2057102"/>
                  <a:pt x="9961023" y="2057723"/>
                  <a:pt x="9946884" y="2058963"/>
                </a:cubicBezTo>
                <a:cubicBezTo>
                  <a:pt x="9932746" y="2060203"/>
                  <a:pt x="9922576" y="2063552"/>
                  <a:pt x="9916375" y="2069009"/>
                </a:cubicBezTo>
                <a:cubicBezTo>
                  <a:pt x="9910173" y="2074466"/>
                  <a:pt x="9907321" y="2082279"/>
                  <a:pt x="9907817" y="2092449"/>
                </a:cubicBezTo>
                <a:cubicBezTo>
                  <a:pt x="9908313" y="2102619"/>
                  <a:pt x="9910794" y="2116634"/>
                  <a:pt x="9915258" y="2134493"/>
                </a:cubicBezTo>
                <a:lnTo>
                  <a:pt x="10134036" y="2974628"/>
                </a:lnTo>
                <a:cubicBezTo>
                  <a:pt x="10137012" y="2986534"/>
                  <a:pt x="10140733" y="2996084"/>
                  <a:pt x="10145198" y="3003277"/>
                </a:cubicBezTo>
                <a:cubicBezTo>
                  <a:pt x="10149663" y="3010471"/>
                  <a:pt x="10156856" y="3015928"/>
                  <a:pt x="10166778" y="3019648"/>
                </a:cubicBezTo>
                <a:cubicBezTo>
                  <a:pt x="10176700" y="3023369"/>
                  <a:pt x="10190218" y="3025850"/>
                  <a:pt x="10207334" y="3027090"/>
                </a:cubicBezTo>
                <a:cubicBezTo>
                  <a:pt x="10224449" y="3028330"/>
                  <a:pt x="10247393" y="3028950"/>
                  <a:pt x="10276167" y="3028950"/>
                </a:cubicBezTo>
                <a:cubicBezTo>
                  <a:pt x="10303452" y="3028950"/>
                  <a:pt x="10325404" y="3028330"/>
                  <a:pt x="10342023" y="3027090"/>
                </a:cubicBezTo>
                <a:cubicBezTo>
                  <a:pt x="10358642" y="3025850"/>
                  <a:pt x="10371789" y="3023245"/>
                  <a:pt x="10381463" y="3019276"/>
                </a:cubicBezTo>
                <a:cubicBezTo>
                  <a:pt x="10391136" y="3015307"/>
                  <a:pt x="10398206" y="3009727"/>
                  <a:pt x="10402671" y="3002533"/>
                </a:cubicBezTo>
                <a:cubicBezTo>
                  <a:pt x="10407135" y="2995340"/>
                  <a:pt x="10410608" y="2986038"/>
                  <a:pt x="10413089" y="2974628"/>
                </a:cubicBezTo>
                <a:lnTo>
                  <a:pt x="10558940" y="2364433"/>
                </a:lnTo>
                <a:lnTo>
                  <a:pt x="10560428" y="2364433"/>
                </a:lnTo>
                <a:lnTo>
                  <a:pt x="10714465" y="2974628"/>
                </a:lnTo>
                <a:cubicBezTo>
                  <a:pt x="10716946" y="2986534"/>
                  <a:pt x="10720419" y="2996084"/>
                  <a:pt x="10724883" y="3003277"/>
                </a:cubicBezTo>
                <a:cubicBezTo>
                  <a:pt x="10729348" y="3010471"/>
                  <a:pt x="10736541" y="3015928"/>
                  <a:pt x="10746464" y="3019648"/>
                </a:cubicBezTo>
                <a:cubicBezTo>
                  <a:pt x="10756386" y="3023369"/>
                  <a:pt x="10769904" y="3025850"/>
                  <a:pt x="10787019" y="3027090"/>
                </a:cubicBezTo>
                <a:cubicBezTo>
                  <a:pt x="10804134" y="3028330"/>
                  <a:pt x="10826831" y="3028950"/>
                  <a:pt x="10855108" y="3028950"/>
                </a:cubicBezTo>
                <a:cubicBezTo>
                  <a:pt x="10880409" y="3028950"/>
                  <a:pt x="10901245" y="3028330"/>
                  <a:pt x="10917616" y="3027090"/>
                </a:cubicBezTo>
                <a:cubicBezTo>
                  <a:pt x="10933987" y="3025850"/>
                  <a:pt x="10947381" y="3023369"/>
                  <a:pt x="10957799" y="3019648"/>
                </a:cubicBezTo>
                <a:cubicBezTo>
                  <a:pt x="10968217" y="3015928"/>
                  <a:pt x="10976031" y="3010471"/>
                  <a:pt x="10981240" y="3003277"/>
                </a:cubicBezTo>
                <a:cubicBezTo>
                  <a:pt x="10986449" y="2996084"/>
                  <a:pt x="10990542" y="2986534"/>
                  <a:pt x="10993518" y="2974628"/>
                </a:cubicBezTo>
                <a:lnTo>
                  <a:pt x="11214528" y="2136725"/>
                </a:lnTo>
                <a:cubicBezTo>
                  <a:pt x="11218993" y="2118370"/>
                  <a:pt x="11221597" y="2103859"/>
                  <a:pt x="11222341" y="2093193"/>
                </a:cubicBezTo>
                <a:cubicBezTo>
                  <a:pt x="11223086" y="2082527"/>
                  <a:pt x="11220730" y="2074466"/>
                  <a:pt x="11215272" y="2069009"/>
                </a:cubicBezTo>
                <a:cubicBezTo>
                  <a:pt x="11209815" y="2063552"/>
                  <a:pt x="11201010" y="2060203"/>
                  <a:pt x="11188855" y="2058963"/>
                </a:cubicBezTo>
                <a:cubicBezTo>
                  <a:pt x="11176701" y="2057723"/>
                  <a:pt x="11159710" y="2057102"/>
                  <a:pt x="11137881" y="2057102"/>
                </a:cubicBezTo>
                <a:cubicBezTo>
                  <a:pt x="11114565" y="2057102"/>
                  <a:pt x="11096458" y="2057723"/>
                  <a:pt x="11083559" y="2058963"/>
                </a:cubicBezTo>
                <a:cubicBezTo>
                  <a:pt x="11070661" y="2060203"/>
                  <a:pt x="11060740" y="2062435"/>
                  <a:pt x="11053794" y="2065660"/>
                </a:cubicBezTo>
                <a:cubicBezTo>
                  <a:pt x="11046849" y="2068885"/>
                  <a:pt x="11042136" y="2073349"/>
                  <a:pt x="11039655" y="2079054"/>
                </a:cubicBezTo>
                <a:cubicBezTo>
                  <a:pt x="11037175" y="2084760"/>
                  <a:pt x="11035190" y="2091581"/>
                  <a:pt x="11033702" y="2099518"/>
                </a:cubicBezTo>
                <a:lnTo>
                  <a:pt x="10864782" y="2834729"/>
                </a:lnTo>
                <a:lnTo>
                  <a:pt x="10863294" y="2834729"/>
                </a:lnTo>
                <a:lnTo>
                  <a:pt x="10681723" y="2102495"/>
                </a:lnTo>
                <a:cubicBezTo>
                  <a:pt x="10679739" y="2092573"/>
                  <a:pt x="10677010" y="2084636"/>
                  <a:pt x="10673538" y="2078683"/>
                </a:cubicBezTo>
                <a:cubicBezTo>
                  <a:pt x="10670065" y="2072729"/>
                  <a:pt x="10664484" y="2068140"/>
                  <a:pt x="10656795" y="2064916"/>
                </a:cubicBezTo>
                <a:cubicBezTo>
                  <a:pt x="10649105" y="2061691"/>
                  <a:pt x="10638191" y="2059583"/>
                  <a:pt x="10624052" y="2058591"/>
                </a:cubicBezTo>
                <a:cubicBezTo>
                  <a:pt x="10609914" y="2057599"/>
                  <a:pt x="10590938" y="2057102"/>
                  <a:pt x="10567126" y="2057102"/>
                </a:cubicBezTo>
                <a:cubicBezTo>
                  <a:pt x="10544801" y="2057102"/>
                  <a:pt x="10526942" y="2057723"/>
                  <a:pt x="10513547" y="2058963"/>
                </a:cubicBezTo>
                <a:cubicBezTo>
                  <a:pt x="10500153" y="2060203"/>
                  <a:pt x="10489611" y="2062435"/>
                  <a:pt x="10481922" y="2065660"/>
                </a:cubicBezTo>
                <a:cubicBezTo>
                  <a:pt x="10474232" y="2068885"/>
                  <a:pt x="10468775" y="2073473"/>
                  <a:pt x="10465550" y="2079427"/>
                </a:cubicBezTo>
                <a:cubicBezTo>
                  <a:pt x="10462326" y="2085380"/>
                  <a:pt x="10459721" y="2093069"/>
                  <a:pt x="10457737" y="2102495"/>
                </a:cubicBezTo>
                <a:lnTo>
                  <a:pt x="10282120" y="2834729"/>
                </a:lnTo>
                <a:lnTo>
                  <a:pt x="10281376" y="2834729"/>
                </a:lnTo>
                <a:lnTo>
                  <a:pt x="10112456" y="2097286"/>
                </a:lnTo>
                <a:cubicBezTo>
                  <a:pt x="10110967" y="2087860"/>
                  <a:pt x="10108983" y="2080543"/>
                  <a:pt x="10106503" y="2075334"/>
                </a:cubicBezTo>
                <a:cubicBezTo>
                  <a:pt x="10104022" y="2070125"/>
                  <a:pt x="10099309" y="2066156"/>
                  <a:pt x="10092364" y="2063428"/>
                </a:cubicBezTo>
                <a:cubicBezTo>
                  <a:pt x="10085418" y="2060699"/>
                  <a:pt x="10075125" y="2058963"/>
                  <a:pt x="10061482" y="2058219"/>
                </a:cubicBezTo>
                <a:cubicBezTo>
                  <a:pt x="10047839" y="2057474"/>
                  <a:pt x="10029360" y="2057102"/>
                  <a:pt x="10006044" y="2057102"/>
                </a:cubicBezTo>
                <a:close/>
                <a:moveTo>
                  <a:pt x="5268102" y="2057102"/>
                </a:moveTo>
                <a:cubicBezTo>
                  <a:pt x="5249250" y="2057102"/>
                  <a:pt x="5233499" y="2057847"/>
                  <a:pt x="5220848" y="2059335"/>
                </a:cubicBezTo>
                <a:cubicBezTo>
                  <a:pt x="5208198" y="2060823"/>
                  <a:pt x="5198152" y="2062807"/>
                  <a:pt x="5190711" y="2065288"/>
                </a:cubicBezTo>
                <a:cubicBezTo>
                  <a:pt x="5183269" y="2067768"/>
                  <a:pt x="5177937" y="2070993"/>
                  <a:pt x="5174712" y="2074962"/>
                </a:cubicBezTo>
                <a:cubicBezTo>
                  <a:pt x="5171486" y="2078931"/>
                  <a:pt x="5169875" y="2083643"/>
                  <a:pt x="5169875" y="2089100"/>
                </a:cubicBezTo>
                <a:lnTo>
                  <a:pt x="5169875" y="2996208"/>
                </a:lnTo>
                <a:cubicBezTo>
                  <a:pt x="5169875" y="3001665"/>
                  <a:pt x="5171486" y="3006378"/>
                  <a:pt x="5174712" y="3010347"/>
                </a:cubicBezTo>
                <a:cubicBezTo>
                  <a:pt x="5177937" y="3014315"/>
                  <a:pt x="5183269" y="3017664"/>
                  <a:pt x="5190711" y="3020393"/>
                </a:cubicBezTo>
                <a:cubicBezTo>
                  <a:pt x="5198152" y="3023121"/>
                  <a:pt x="5208198" y="3025229"/>
                  <a:pt x="5220848" y="3026718"/>
                </a:cubicBezTo>
                <a:cubicBezTo>
                  <a:pt x="5233499" y="3028206"/>
                  <a:pt x="5249250" y="3028950"/>
                  <a:pt x="5268102" y="3028950"/>
                </a:cubicBezTo>
                <a:cubicBezTo>
                  <a:pt x="5287448" y="3028950"/>
                  <a:pt x="5303324" y="3028206"/>
                  <a:pt x="5315726" y="3026718"/>
                </a:cubicBezTo>
                <a:cubicBezTo>
                  <a:pt x="5328129" y="3025229"/>
                  <a:pt x="5338050" y="3023121"/>
                  <a:pt x="5345492" y="3020393"/>
                </a:cubicBezTo>
                <a:cubicBezTo>
                  <a:pt x="5352933" y="3017664"/>
                  <a:pt x="5358142" y="3014315"/>
                  <a:pt x="5361119" y="3010347"/>
                </a:cubicBezTo>
                <a:cubicBezTo>
                  <a:pt x="5364096" y="3006378"/>
                  <a:pt x="5365583" y="3001665"/>
                  <a:pt x="5365583" y="2996208"/>
                </a:cubicBezTo>
                <a:lnTo>
                  <a:pt x="5365583" y="2539305"/>
                </a:lnTo>
                <a:lnTo>
                  <a:pt x="5656543" y="2996208"/>
                </a:lnTo>
                <a:cubicBezTo>
                  <a:pt x="5660015" y="3003153"/>
                  <a:pt x="5664852" y="3009106"/>
                  <a:pt x="5671054" y="3014067"/>
                </a:cubicBezTo>
                <a:cubicBezTo>
                  <a:pt x="5677254" y="3019028"/>
                  <a:pt x="5687424" y="3022749"/>
                  <a:pt x="5701563" y="3025229"/>
                </a:cubicBezTo>
                <a:cubicBezTo>
                  <a:pt x="5715702" y="3027710"/>
                  <a:pt x="5738894" y="3028950"/>
                  <a:pt x="5771141" y="3028950"/>
                </a:cubicBezTo>
                <a:cubicBezTo>
                  <a:pt x="5791480" y="3028950"/>
                  <a:pt x="5808347" y="3028206"/>
                  <a:pt x="5821742" y="3026718"/>
                </a:cubicBezTo>
                <a:cubicBezTo>
                  <a:pt x="5835137" y="3025229"/>
                  <a:pt x="5845678" y="3023121"/>
                  <a:pt x="5853368" y="3020393"/>
                </a:cubicBezTo>
                <a:cubicBezTo>
                  <a:pt x="5861058" y="3017664"/>
                  <a:pt x="5866266" y="3014191"/>
                  <a:pt x="5868995" y="3009975"/>
                </a:cubicBezTo>
                <a:cubicBezTo>
                  <a:pt x="5871723" y="3005758"/>
                  <a:pt x="5873087" y="3000921"/>
                  <a:pt x="5873087" y="2995464"/>
                </a:cubicBezTo>
                <a:cubicBezTo>
                  <a:pt x="5873087" y="2991495"/>
                  <a:pt x="5871972" y="2986162"/>
                  <a:pt x="5869739" y="2979465"/>
                </a:cubicBezTo>
                <a:cubicBezTo>
                  <a:pt x="5867507" y="2972768"/>
                  <a:pt x="5860933" y="2959249"/>
                  <a:pt x="5850020" y="2938909"/>
                </a:cubicBezTo>
                <a:lnTo>
                  <a:pt x="5562037" y="2503587"/>
                </a:lnTo>
                <a:lnTo>
                  <a:pt x="5826207" y="2157562"/>
                </a:lnTo>
                <a:cubicBezTo>
                  <a:pt x="5838609" y="2138214"/>
                  <a:pt x="5847043" y="2124075"/>
                  <a:pt x="5851507" y="2115145"/>
                </a:cubicBezTo>
                <a:cubicBezTo>
                  <a:pt x="5855972" y="2106216"/>
                  <a:pt x="5858205" y="2097534"/>
                  <a:pt x="5858205" y="2089100"/>
                </a:cubicBezTo>
                <a:cubicBezTo>
                  <a:pt x="5858205" y="2084139"/>
                  <a:pt x="5856717" y="2079675"/>
                  <a:pt x="5853740" y="2075706"/>
                </a:cubicBezTo>
                <a:cubicBezTo>
                  <a:pt x="5850763" y="2071737"/>
                  <a:pt x="5845430" y="2068388"/>
                  <a:pt x="5837741" y="2065660"/>
                </a:cubicBezTo>
                <a:cubicBezTo>
                  <a:pt x="5830051" y="2062932"/>
                  <a:pt x="5819758" y="2060823"/>
                  <a:pt x="5806859" y="2059335"/>
                </a:cubicBezTo>
                <a:cubicBezTo>
                  <a:pt x="5793960" y="2057847"/>
                  <a:pt x="5777590" y="2057102"/>
                  <a:pt x="5757746" y="2057102"/>
                </a:cubicBezTo>
                <a:cubicBezTo>
                  <a:pt x="5738398" y="2057102"/>
                  <a:pt x="5722522" y="2057599"/>
                  <a:pt x="5710121" y="2058591"/>
                </a:cubicBezTo>
                <a:cubicBezTo>
                  <a:pt x="5697719" y="2059583"/>
                  <a:pt x="5687548" y="2061319"/>
                  <a:pt x="5679611" y="2063800"/>
                </a:cubicBezTo>
                <a:cubicBezTo>
                  <a:pt x="5671673" y="2066280"/>
                  <a:pt x="5665224" y="2069629"/>
                  <a:pt x="5660263" y="2073846"/>
                </a:cubicBezTo>
                <a:cubicBezTo>
                  <a:pt x="5655303" y="2078062"/>
                  <a:pt x="5651085" y="2083396"/>
                  <a:pt x="5647613" y="2089845"/>
                </a:cubicBezTo>
                <a:lnTo>
                  <a:pt x="5365583" y="2499122"/>
                </a:lnTo>
                <a:lnTo>
                  <a:pt x="5365583" y="2089100"/>
                </a:lnTo>
                <a:cubicBezTo>
                  <a:pt x="5365583" y="2083643"/>
                  <a:pt x="5364096" y="2078931"/>
                  <a:pt x="5361119" y="2074962"/>
                </a:cubicBezTo>
                <a:cubicBezTo>
                  <a:pt x="5358142" y="2070993"/>
                  <a:pt x="5352933" y="2067768"/>
                  <a:pt x="5345492" y="2065288"/>
                </a:cubicBezTo>
                <a:cubicBezTo>
                  <a:pt x="5338050" y="2062807"/>
                  <a:pt x="5328129" y="2060823"/>
                  <a:pt x="5315726" y="2059335"/>
                </a:cubicBezTo>
                <a:cubicBezTo>
                  <a:pt x="5303324" y="2057847"/>
                  <a:pt x="5287448" y="2057102"/>
                  <a:pt x="5268102" y="2057102"/>
                </a:cubicBezTo>
                <a:close/>
                <a:moveTo>
                  <a:pt x="3594826" y="2057102"/>
                </a:moveTo>
                <a:cubicBezTo>
                  <a:pt x="3569526" y="2057102"/>
                  <a:pt x="3549186" y="2057474"/>
                  <a:pt x="3533807" y="2058219"/>
                </a:cubicBezTo>
                <a:cubicBezTo>
                  <a:pt x="3518428" y="2058963"/>
                  <a:pt x="3506398" y="2060699"/>
                  <a:pt x="3497716" y="2063428"/>
                </a:cubicBezTo>
                <a:cubicBezTo>
                  <a:pt x="3489034" y="2066156"/>
                  <a:pt x="3482709" y="2070125"/>
                  <a:pt x="3478740" y="2075334"/>
                </a:cubicBezTo>
                <a:cubicBezTo>
                  <a:pt x="3474772" y="2080543"/>
                  <a:pt x="3471299" y="2087364"/>
                  <a:pt x="3468322" y="2095798"/>
                </a:cubicBezTo>
                <a:lnTo>
                  <a:pt x="3171410" y="2950071"/>
                </a:lnTo>
                <a:cubicBezTo>
                  <a:pt x="3165457" y="2967434"/>
                  <a:pt x="3161736" y="2981325"/>
                  <a:pt x="3160248" y="2991743"/>
                </a:cubicBezTo>
                <a:cubicBezTo>
                  <a:pt x="3158760" y="3002161"/>
                  <a:pt x="3160496" y="3010223"/>
                  <a:pt x="3165457" y="3015928"/>
                </a:cubicBezTo>
                <a:cubicBezTo>
                  <a:pt x="3170419" y="3021633"/>
                  <a:pt x="3179348" y="3025229"/>
                  <a:pt x="3192246" y="3026718"/>
                </a:cubicBezTo>
                <a:cubicBezTo>
                  <a:pt x="3205145" y="3028206"/>
                  <a:pt x="3223004" y="3028950"/>
                  <a:pt x="3245824" y="3028950"/>
                </a:cubicBezTo>
                <a:cubicBezTo>
                  <a:pt x="3267156" y="3028950"/>
                  <a:pt x="3284396" y="3028454"/>
                  <a:pt x="3297542" y="3027462"/>
                </a:cubicBezTo>
                <a:cubicBezTo>
                  <a:pt x="3310689" y="3026470"/>
                  <a:pt x="3320858" y="3024609"/>
                  <a:pt x="3328052" y="3021881"/>
                </a:cubicBezTo>
                <a:cubicBezTo>
                  <a:pt x="3335245" y="3019152"/>
                  <a:pt x="3340454" y="3015432"/>
                  <a:pt x="3343679" y="3010719"/>
                </a:cubicBezTo>
                <a:cubicBezTo>
                  <a:pt x="3346903" y="3006006"/>
                  <a:pt x="3349508" y="3000177"/>
                  <a:pt x="3351492" y="2993231"/>
                </a:cubicBezTo>
                <a:lnTo>
                  <a:pt x="3412512" y="2804964"/>
                </a:lnTo>
                <a:lnTo>
                  <a:pt x="3774164" y="2804964"/>
                </a:lnTo>
                <a:lnTo>
                  <a:pt x="3838905" y="2998440"/>
                </a:lnTo>
                <a:cubicBezTo>
                  <a:pt x="3840889" y="3004890"/>
                  <a:pt x="3843370" y="3010098"/>
                  <a:pt x="3846346" y="3014067"/>
                </a:cubicBezTo>
                <a:cubicBezTo>
                  <a:pt x="3849322" y="3018036"/>
                  <a:pt x="3854532" y="3021137"/>
                  <a:pt x="3861973" y="3023369"/>
                </a:cubicBezTo>
                <a:cubicBezTo>
                  <a:pt x="3869414" y="3025602"/>
                  <a:pt x="3880204" y="3027090"/>
                  <a:pt x="3894343" y="3027834"/>
                </a:cubicBezTo>
                <a:cubicBezTo>
                  <a:pt x="3908482" y="3028578"/>
                  <a:pt x="3928202" y="3028950"/>
                  <a:pt x="3953502" y="3028950"/>
                </a:cubicBezTo>
                <a:cubicBezTo>
                  <a:pt x="3977811" y="3028950"/>
                  <a:pt x="3996910" y="3028330"/>
                  <a:pt x="4010801" y="3027090"/>
                </a:cubicBezTo>
                <a:cubicBezTo>
                  <a:pt x="4024692" y="3025850"/>
                  <a:pt x="4034366" y="3022625"/>
                  <a:pt x="4039823" y="3017416"/>
                </a:cubicBezTo>
                <a:cubicBezTo>
                  <a:pt x="4045279" y="3012207"/>
                  <a:pt x="4047264" y="3004394"/>
                  <a:pt x="4045776" y="2993976"/>
                </a:cubicBezTo>
                <a:cubicBezTo>
                  <a:pt x="4044287" y="2983558"/>
                  <a:pt x="4040567" y="2969419"/>
                  <a:pt x="4034614" y="2951560"/>
                </a:cubicBezTo>
                <a:lnTo>
                  <a:pt x="3736957" y="2098030"/>
                </a:lnTo>
                <a:cubicBezTo>
                  <a:pt x="3733981" y="2088604"/>
                  <a:pt x="3730384" y="2081163"/>
                  <a:pt x="3726167" y="2075706"/>
                </a:cubicBezTo>
                <a:cubicBezTo>
                  <a:pt x="3721950" y="2070249"/>
                  <a:pt x="3715005" y="2066156"/>
                  <a:pt x="3705331" y="2063428"/>
                </a:cubicBezTo>
                <a:cubicBezTo>
                  <a:pt x="3695657" y="2060699"/>
                  <a:pt x="3682139" y="2058963"/>
                  <a:pt x="3664776" y="2058219"/>
                </a:cubicBezTo>
                <a:cubicBezTo>
                  <a:pt x="3647412" y="2057474"/>
                  <a:pt x="3624096" y="2057102"/>
                  <a:pt x="3594826" y="2057102"/>
                </a:cubicBezTo>
                <a:close/>
                <a:moveTo>
                  <a:pt x="2382026" y="2057102"/>
                </a:moveTo>
                <a:cubicBezTo>
                  <a:pt x="2363174" y="2057102"/>
                  <a:pt x="2347423" y="2057847"/>
                  <a:pt x="2334773" y="2059335"/>
                </a:cubicBezTo>
                <a:cubicBezTo>
                  <a:pt x="2322123" y="2060823"/>
                  <a:pt x="2312077" y="2062807"/>
                  <a:pt x="2304635" y="2065288"/>
                </a:cubicBezTo>
                <a:cubicBezTo>
                  <a:pt x="2297194" y="2067768"/>
                  <a:pt x="2291861" y="2070993"/>
                  <a:pt x="2288636" y="2074962"/>
                </a:cubicBezTo>
                <a:cubicBezTo>
                  <a:pt x="2285412" y="2078931"/>
                  <a:pt x="2283799" y="2083396"/>
                  <a:pt x="2283799" y="2088356"/>
                </a:cubicBezTo>
                <a:lnTo>
                  <a:pt x="2283799" y="2997696"/>
                </a:lnTo>
                <a:cubicBezTo>
                  <a:pt x="2283799" y="3002657"/>
                  <a:pt x="2285412" y="3007122"/>
                  <a:pt x="2288636" y="3011091"/>
                </a:cubicBezTo>
                <a:cubicBezTo>
                  <a:pt x="2291861" y="3015059"/>
                  <a:pt x="2297194" y="3018284"/>
                  <a:pt x="2304635" y="3020765"/>
                </a:cubicBezTo>
                <a:cubicBezTo>
                  <a:pt x="2312077" y="3023245"/>
                  <a:pt x="2322123" y="3025229"/>
                  <a:pt x="2334773" y="3026718"/>
                </a:cubicBezTo>
                <a:cubicBezTo>
                  <a:pt x="2347423" y="3028206"/>
                  <a:pt x="2363174" y="3028950"/>
                  <a:pt x="2382026" y="3028950"/>
                </a:cubicBezTo>
                <a:cubicBezTo>
                  <a:pt x="2401374" y="3028950"/>
                  <a:pt x="2417249" y="3028206"/>
                  <a:pt x="2429651" y="3026718"/>
                </a:cubicBezTo>
                <a:cubicBezTo>
                  <a:pt x="2442053" y="3025229"/>
                  <a:pt x="2451975" y="3023245"/>
                  <a:pt x="2459416" y="3020765"/>
                </a:cubicBezTo>
                <a:cubicBezTo>
                  <a:pt x="2466858" y="3018284"/>
                  <a:pt x="2472067" y="3015059"/>
                  <a:pt x="2475044" y="3011091"/>
                </a:cubicBezTo>
                <a:cubicBezTo>
                  <a:pt x="2478020" y="3007122"/>
                  <a:pt x="2479508" y="3002657"/>
                  <a:pt x="2479508" y="2997696"/>
                </a:cubicBezTo>
                <a:lnTo>
                  <a:pt x="2479508" y="2608511"/>
                </a:lnTo>
                <a:lnTo>
                  <a:pt x="2839672" y="2608511"/>
                </a:lnTo>
                <a:lnTo>
                  <a:pt x="2839672" y="2997696"/>
                </a:lnTo>
                <a:cubicBezTo>
                  <a:pt x="2839672" y="3002657"/>
                  <a:pt x="2841285" y="3007122"/>
                  <a:pt x="2844509" y="3011091"/>
                </a:cubicBezTo>
                <a:cubicBezTo>
                  <a:pt x="2847734" y="3015059"/>
                  <a:pt x="2852943" y="3018284"/>
                  <a:pt x="2860136" y="3020765"/>
                </a:cubicBezTo>
                <a:cubicBezTo>
                  <a:pt x="2867330" y="3023245"/>
                  <a:pt x="2877251" y="3025229"/>
                  <a:pt x="2889902" y="3026718"/>
                </a:cubicBezTo>
                <a:cubicBezTo>
                  <a:pt x="2902552" y="3028206"/>
                  <a:pt x="2918551" y="3028950"/>
                  <a:pt x="2937899" y="3028950"/>
                </a:cubicBezTo>
                <a:cubicBezTo>
                  <a:pt x="2956751" y="3028950"/>
                  <a:pt x="2972377" y="3028206"/>
                  <a:pt x="2984780" y="3026718"/>
                </a:cubicBezTo>
                <a:cubicBezTo>
                  <a:pt x="2997182" y="3025229"/>
                  <a:pt x="3007104" y="3023245"/>
                  <a:pt x="3014546" y="3020765"/>
                </a:cubicBezTo>
                <a:cubicBezTo>
                  <a:pt x="3021987" y="3018284"/>
                  <a:pt x="3027320" y="3015059"/>
                  <a:pt x="3030545" y="3011091"/>
                </a:cubicBezTo>
                <a:cubicBezTo>
                  <a:pt x="3033769" y="3007122"/>
                  <a:pt x="3035382" y="3002657"/>
                  <a:pt x="3035382" y="2997696"/>
                </a:cubicBezTo>
                <a:lnTo>
                  <a:pt x="3035382" y="2088356"/>
                </a:lnTo>
                <a:cubicBezTo>
                  <a:pt x="3035382" y="2083396"/>
                  <a:pt x="3033769" y="2078931"/>
                  <a:pt x="3030545" y="2074962"/>
                </a:cubicBezTo>
                <a:cubicBezTo>
                  <a:pt x="3027320" y="2070993"/>
                  <a:pt x="3021987" y="2067768"/>
                  <a:pt x="3014546" y="2065288"/>
                </a:cubicBezTo>
                <a:cubicBezTo>
                  <a:pt x="3007104" y="2062807"/>
                  <a:pt x="2997182" y="2060823"/>
                  <a:pt x="2984780" y="2059335"/>
                </a:cubicBezTo>
                <a:cubicBezTo>
                  <a:pt x="2972378" y="2057847"/>
                  <a:pt x="2956751" y="2057102"/>
                  <a:pt x="2937899" y="2057102"/>
                </a:cubicBezTo>
                <a:cubicBezTo>
                  <a:pt x="2918551" y="2057102"/>
                  <a:pt x="2902552" y="2057847"/>
                  <a:pt x="2889902" y="2059335"/>
                </a:cubicBezTo>
                <a:cubicBezTo>
                  <a:pt x="2877251" y="2060823"/>
                  <a:pt x="2867330" y="2062807"/>
                  <a:pt x="2860136" y="2065288"/>
                </a:cubicBezTo>
                <a:cubicBezTo>
                  <a:pt x="2852943" y="2067768"/>
                  <a:pt x="2847734" y="2070993"/>
                  <a:pt x="2844509" y="2074962"/>
                </a:cubicBezTo>
                <a:cubicBezTo>
                  <a:pt x="2841285" y="2078931"/>
                  <a:pt x="2839672" y="2083396"/>
                  <a:pt x="2839672" y="2088356"/>
                </a:cubicBezTo>
                <a:lnTo>
                  <a:pt x="2839672" y="2441823"/>
                </a:lnTo>
                <a:lnTo>
                  <a:pt x="2479508" y="2441823"/>
                </a:lnTo>
                <a:lnTo>
                  <a:pt x="2479508" y="2088356"/>
                </a:lnTo>
                <a:cubicBezTo>
                  <a:pt x="2479508" y="2083396"/>
                  <a:pt x="2478020" y="2078931"/>
                  <a:pt x="2475044" y="2074962"/>
                </a:cubicBezTo>
                <a:cubicBezTo>
                  <a:pt x="2472067" y="2070993"/>
                  <a:pt x="2466858" y="2067768"/>
                  <a:pt x="2459416" y="2065288"/>
                </a:cubicBezTo>
                <a:cubicBezTo>
                  <a:pt x="2451975" y="2062807"/>
                  <a:pt x="2442053" y="2060823"/>
                  <a:pt x="2429651" y="2059335"/>
                </a:cubicBezTo>
                <a:cubicBezTo>
                  <a:pt x="2417249" y="2057847"/>
                  <a:pt x="2401374" y="2057102"/>
                  <a:pt x="2382026" y="2057102"/>
                </a:cubicBezTo>
                <a:close/>
                <a:moveTo>
                  <a:pt x="13218796" y="2045940"/>
                </a:moveTo>
                <a:cubicBezTo>
                  <a:pt x="13152815" y="2045940"/>
                  <a:pt x="13092417" y="2057102"/>
                  <a:pt x="13037598" y="2079427"/>
                </a:cubicBezTo>
                <a:cubicBezTo>
                  <a:pt x="12982779" y="2101751"/>
                  <a:pt x="12935775" y="2134493"/>
                  <a:pt x="12896583" y="2177653"/>
                </a:cubicBezTo>
                <a:cubicBezTo>
                  <a:pt x="12857392" y="2220813"/>
                  <a:pt x="12826882" y="2274144"/>
                  <a:pt x="12805054" y="2337643"/>
                </a:cubicBezTo>
                <a:cubicBezTo>
                  <a:pt x="12783226" y="2401144"/>
                  <a:pt x="12772312" y="2473821"/>
                  <a:pt x="12772312" y="2555677"/>
                </a:cubicBezTo>
                <a:cubicBezTo>
                  <a:pt x="12772312" y="2636044"/>
                  <a:pt x="12782233" y="2706489"/>
                  <a:pt x="12802078" y="2767013"/>
                </a:cubicBezTo>
                <a:cubicBezTo>
                  <a:pt x="12821922" y="2827536"/>
                  <a:pt x="12850447" y="2878014"/>
                  <a:pt x="12887654" y="2918445"/>
                </a:cubicBezTo>
                <a:cubicBezTo>
                  <a:pt x="12924861" y="2958877"/>
                  <a:pt x="12970006" y="2989263"/>
                  <a:pt x="13023087" y="3009603"/>
                </a:cubicBezTo>
                <a:cubicBezTo>
                  <a:pt x="13076169" y="3029942"/>
                  <a:pt x="13135700" y="3040112"/>
                  <a:pt x="13201681" y="3040112"/>
                </a:cubicBezTo>
                <a:cubicBezTo>
                  <a:pt x="13235415" y="3040112"/>
                  <a:pt x="13266793" y="3037384"/>
                  <a:pt x="13295815" y="3031927"/>
                </a:cubicBezTo>
                <a:cubicBezTo>
                  <a:pt x="13324836" y="3026470"/>
                  <a:pt x="13350634" y="3019648"/>
                  <a:pt x="13373206" y="3011463"/>
                </a:cubicBezTo>
                <a:cubicBezTo>
                  <a:pt x="13395777" y="3003277"/>
                  <a:pt x="13414877" y="2994720"/>
                  <a:pt x="13430504" y="2985790"/>
                </a:cubicBezTo>
                <a:cubicBezTo>
                  <a:pt x="13446131" y="2976860"/>
                  <a:pt x="13456674" y="2969543"/>
                  <a:pt x="13462130" y="2963838"/>
                </a:cubicBezTo>
                <a:cubicBezTo>
                  <a:pt x="13467587" y="2958133"/>
                  <a:pt x="13471556" y="2953048"/>
                  <a:pt x="13474037" y="2948583"/>
                </a:cubicBezTo>
                <a:cubicBezTo>
                  <a:pt x="13476517" y="2944118"/>
                  <a:pt x="13478501" y="2938785"/>
                  <a:pt x="13479990" y="2932584"/>
                </a:cubicBezTo>
                <a:cubicBezTo>
                  <a:pt x="13481478" y="2926383"/>
                  <a:pt x="13482594" y="2918941"/>
                  <a:pt x="13483338" y="2910260"/>
                </a:cubicBezTo>
                <a:cubicBezTo>
                  <a:pt x="13484082" y="2901578"/>
                  <a:pt x="13484455" y="2891036"/>
                  <a:pt x="13484455" y="2878634"/>
                </a:cubicBezTo>
                <a:cubicBezTo>
                  <a:pt x="13484455" y="2860774"/>
                  <a:pt x="13483958" y="2846512"/>
                  <a:pt x="13482966" y="2835846"/>
                </a:cubicBezTo>
                <a:cubicBezTo>
                  <a:pt x="13481974" y="2825180"/>
                  <a:pt x="13480486" y="2816870"/>
                  <a:pt x="13478501" y="2810917"/>
                </a:cubicBezTo>
                <a:cubicBezTo>
                  <a:pt x="13476517" y="2804964"/>
                  <a:pt x="13474037" y="2800995"/>
                  <a:pt x="13471060" y="2799011"/>
                </a:cubicBezTo>
                <a:cubicBezTo>
                  <a:pt x="13468083" y="2797026"/>
                  <a:pt x="13464115" y="2796034"/>
                  <a:pt x="13459154" y="2796034"/>
                </a:cubicBezTo>
                <a:cubicBezTo>
                  <a:pt x="13452704" y="2796034"/>
                  <a:pt x="13443651" y="2800003"/>
                  <a:pt x="13431993" y="2807940"/>
                </a:cubicBezTo>
                <a:cubicBezTo>
                  <a:pt x="13420334" y="2815878"/>
                  <a:pt x="13405451" y="2824807"/>
                  <a:pt x="13387344" y="2834729"/>
                </a:cubicBezTo>
                <a:cubicBezTo>
                  <a:pt x="13369237" y="2844651"/>
                  <a:pt x="13347533" y="2853705"/>
                  <a:pt x="13322232" y="2861890"/>
                </a:cubicBezTo>
                <a:cubicBezTo>
                  <a:pt x="13296931" y="2870076"/>
                  <a:pt x="13266918" y="2874169"/>
                  <a:pt x="13232191" y="2874169"/>
                </a:cubicBezTo>
                <a:cubicBezTo>
                  <a:pt x="13193992" y="2874169"/>
                  <a:pt x="13159637" y="2867596"/>
                  <a:pt x="13129127" y="2854449"/>
                </a:cubicBezTo>
                <a:cubicBezTo>
                  <a:pt x="13098618" y="2841303"/>
                  <a:pt x="13072573" y="2821335"/>
                  <a:pt x="13050993" y="2794546"/>
                </a:cubicBezTo>
                <a:cubicBezTo>
                  <a:pt x="13029413" y="2767757"/>
                  <a:pt x="13012794" y="2733650"/>
                  <a:pt x="13001135" y="2692226"/>
                </a:cubicBezTo>
                <a:cubicBezTo>
                  <a:pt x="12989477" y="2650803"/>
                  <a:pt x="12983648" y="2601813"/>
                  <a:pt x="12983648" y="2545259"/>
                </a:cubicBezTo>
                <a:cubicBezTo>
                  <a:pt x="12983648" y="2493665"/>
                  <a:pt x="12989105" y="2447280"/>
                  <a:pt x="13000019" y="2406105"/>
                </a:cubicBezTo>
                <a:cubicBezTo>
                  <a:pt x="13010933" y="2364929"/>
                  <a:pt x="13026932" y="2329830"/>
                  <a:pt x="13048016" y="2300808"/>
                </a:cubicBezTo>
                <a:cubicBezTo>
                  <a:pt x="13069100" y="2271787"/>
                  <a:pt x="13094649" y="2249463"/>
                  <a:pt x="13124663" y="2233836"/>
                </a:cubicBezTo>
                <a:cubicBezTo>
                  <a:pt x="13154676" y="2218209"/>
                  <a:pt x="13188783" y="2210396"/>
                  <a:pt x="13226982" y="2210396"/>
                </a:cubicBezTo>
                <a:cubicBezTo>
                  <a:pt x="13261709" y="2210396"/>
                  <a:pt x="13291598" y="2214736"/>
                  <a:pt x="13316651" y="2223418"/>
                </a:cubicBezTo>
                <a:cubicBezTo>
                  <a:pt x="13341704" y="2232100"/>
                  <a:pt x="13363284" y="2241773"/>
                  <a:pt x="13381391" y="2252439"/>
                </a:cubicBezTo>
                <a:cubicBezTo>
                  <a:pt x="13399498" y="2263105"/>
                  <a:pt x="13414258" y="2272779"/>
                  <a:pt x="13425667" y="2281461"/>
                </a:cubicBezTo>
                <a:cubicBezTo>
                  <a:pt x="13437077" y="2290143"/>
                  <a:pt x="13446503" y="2294483"/>
                  <a:pt x="13453945" y="2294483"/>
                </a:cubicBezTo>
                <a:cubicBezTo>
                  <a:pt x="13458410" y="2294483"/>
                  <a:pt x="13462378" y="2292995"/>
                  <a:pt x="13465851" y="2290018"/>
                </a:cubicBezTo>
                <a:cubicBezTo>
                  <a:pt x="13469324" y="2287042"/>
                  <a:pt x="13472301" y="2282329"/>
                  <a:pt x="13474781" y="2275880"/>
                </a:cubicBezTo>
                <a:cubicBezTo>
                  <a:pt x="13477261" y="2269431"/>
                  <a:pt x="13478998" y="2260997"/>
                  <a:pt x="13479990" y="2250579"/>
                </a:cubicBezTo>
                <a:cubicBezTo>
                  <a:pt x="13480981" y="2240161"/>
                  <a:pt x="13481478" y="2227511"/>
                  <a:pt x="13481478" y="2212628"/>
                </a:cubicBezTo>
                <a:cubicBezTo>
                  <a:pt x="13481478" y="2198737"/>
                  <a:pt x="13481106" y="2187079"/>
                  <a:pt x="13480362" y="2177653"/>
                </a:cubicBezTo>
                <a:cubicBezTo>
                  <a:pt x="13479618" y="2168227"/>
                  <a:pt x="13478501" y="2160042"/>
                  <a:pt x="13477013" y="2153097"/>
                </a:cubicBezTo>
                <a:cubicBezTo>
                  <a:pt x="13475525" y="2146151"/>
                  <a:pt x="13473540" y="2140446"/>
                  <a:pt x="13471060" y="2135981"/>
                </a:cubicBezTo>
                <a:cubicBezTo>
                  <a:pt x="13468580" y="2131516"/>
                  <a:pt x="13463991" y="2125935"/>
                  <a:pt x="13457293" y="2119238"/>
                </a:cubicBezTo>
                <a:cubicBezTo>
                  <a:pt x="13450596" y="2112541"/>
                  <a:pt x="13438814" y="2104479"/>
                  <a:pt x="13421947" y="2095054"/>
                </a:cubicBezTo>
                <a:cubicBezTo>
                  <a:pt x="13405079" y="2085628"/>
                  <a:pt x="13386104" y="2077318"/>
                  <a:pt x="13365020" y="2070125"/>
                </a:cubicBezTo>
                <a:cubicBezTo>
                  <a:pt x="13343936" y="2062932"/>
                  <a:pt x="13320991" y="2057102"/>
                  <a:pt x="13296187" y="2052638"/>
                </a:cubicBezTo>
                <a:cubicBezTo>
                  <a:pt x="13271383" y="2048173"/>
                  <a:pt x="13245585" y="2045940"/>
                  <a:pt x="13218796" y="2045940"/>
                </a:cubicBezTo>
                <a:close/>
                <a:moveTo>
                  <a:pt x="16450748" y="2045196"/>
                </a:moveTo>
                <a:cubicBezTo>
                  <a:pt x="16374846" y="2045196"/>
                  <a:pt x="16306013" y="2056854"/>
                  <a:pt x="16244249" y="2080171"/>
                </a:cubicBezTo>
                <a:cubicBezTo>
                  <a:pt x="16182485" y="2103487"/>
                  <a:pt x="16129776" y="2137098"/>
                  <a:pt x="16086119" y="2181002"/>
                </a:cubicBezTo>
                <a:cubicBezTo>
                  <a:pt x="16042462" y="2224906"/>
                  <a:pt x="16008728" y="2278236"/>
                  <a:pt x="15984916" y="2340992"/>
                </a:cubicBezTo>
                <a:cubicBezTo>
                  <a:pt x="15961103" y="2403748"/>
                  <a:pt x="15949197" y="2474565"/>
                  <a:pt x="15949197" y="2553444"/>
                </a:cubicBezTo>
                <a:cubicBezTo>
                  <a:pt x="15949197" y="2629843"/>
                  <a:pt x="15960359" y="2698180"/>
                  <a:pt x="15982683" y="2758455"/>
                </a:cubicBezTo>
                <a:cubicBezTo>
                  <a:pt x="16005008" y="2818730"/>
                  <a:pt x="16037253" y="2869828"/>
                  <a:pt x="16079422" y="2911748"/>
                </a:cubicBezTo>
                <a:cubicBezTo>
                  <a:pt x="16121590" y="2953668"/>
                  <a:pt x="16173059" y="2985666"/>
                  <a:pt x="16233831" y="3007742"/>
                </a:cubicBezTo>
                <a:cubicBezTo>
                  <a:pt x="16294603" y="3029818"/>
                  <a:pt x="16363436" y="3040856"/>
                  <a:pt x="16440330" y="3040856"/>
                </a:cubicBezTo>
                <a:cubicBezTo>
                  <a:pt x="16466622" y="3040856"/>
                  <a:pt x="16492792" y="3039616"/>
                  <a:pt x="16518837" y="3037136"/>
                </a:cubicBezTo>
                <a:cubicBezTo>
                  <a:pt x="16544882" y="3034655"/>
                  <a:pt x="16570679" y="3030934"/>
                  <a:pt x="16596227" y="3025974"/>
                </a:cubicBezTo>
                <a:cubicBezTo>
                  <a:pt x="16621776" y="3021013"/>
                  <a:pt x="16646457" y="3015059"/>
                  <a:pt x="16670269" y="3008114"/>
                </a:cubicBezTo>
                <a:cubicBezTo>
                  <a:pt x="16694082" y="3001169"/>
                  <a:pt x="16714049" y="2994471"/>
                  <a:pt x="16730173" y="2988022"/>
                </a:cubicBezTo>
                <a:cubicBezTo>
                  <a:pt x="16746296" y="2981573"/>
                  <a:pt x="16756962" y="2972768"/>
                  <a:pt x="16762171" y="2961605"/>
                </a:cubicBezTo>
                <a:cubicBezTo>
                  <a:pt x="16767380" y="2950443"/>
                  <a:pt x="16769984" y="2937421"/>
                  <a:pt x="16769984" y="2922538"/>
                </a:cubicBezTo>
                <a:lnTo>
                  <a:pt x="16769984" y="2539305"/>
                </a:lnTo>
                <a:cubicBezTo>
                  <a:pt x="16769984" y="2529384"/>
                  <a:pt x="16768744" y="2520578"/>
                  <a:pt x="16766264" y="2512889"/>
                </a:cubicBezTo>
                <a:cubicBezTo>
                  <a:pt x="16763783" y="2505199"/>
                  <a:pt x="16760186" y="2498626"/>
                  <a:pt x="16755473" y="2493169"/>
                </a:cubicBezTo>
                <a:cubicBezTo>
                  <a:pt x="16750761" y="2487712"/>
                  <a:pt x="16745303" y="2483619"/>
                  <a:pt x="16739102" y="2480891"/>
                </a:cubicBezTo>
                <a:cubicBezTo>
                  <a:pt x="16732902" y="2478162"/>
                  <a:pt x="16725832" y="2476798"/>
                  <a:pt x="16717894" y="2476798"/>
                </a:cubicBezTo>
                <a:lnTo>
                  <a:pt x="16392705" y="2476798"/>
                </a:lnTo>
                <a:cubicBezTo>
                  <a:pt x="16388240" y="2476798"/>
                  <a:pt x="16384272" y="2478162"/>
                  <a:pt x="16380799" y="2480891"/>
                </a:cubicBezTo>
                <a:cubicBezTo>
                  <a:pt x="16377326" y="2483619"/>
                  <a:pt x="16374349" y="2487836"/>
                  <a:pt x="16371869" y="2493541"/>
                </a:cubicBezTo>
                <a:cubicBezTo>
                  <a:pt x="16369389" y="2499246"/>
                  <a:pt x="16367529" y="2506811"/>
                  <a:pt x="16366288" y="2516237"/>
                </a:cubicBezTo>
                <a:cubicBezTo>
                  <a:pt x="16365047" y="2525663"/>
                  <a:pt x="16364428" y="2537321"/>
                  <a:pt x="16364428" y="2551212"/>
                </a:cubicBezTo>
                <a:cubicBezTo>
                  <a:pt x="16364428" y="2578001"/>
                  <a:pt x="16366908" y="2596977"/>
                  <a:pt x="16371869" y="2608139"/>
                </a:cubicBezTo>
                <a:cubicBezTo>
                  <a:pt x="16376830" y="2619301"/>
                  <a:pt x="16383775" y="2624882"/>
                  <a:pt x="16392705" y="2624882"/>
                </a:cubicBezTo>
                <a:lnTo>
                  <a:pt x="16575019" y="2624882"/>
                </a:lnTo>
                <a:lnTo>
                  <a:pt x="16575019" y="2848124"/>
                </a:lnTo>
                <a:cubicBezTo>
                  <a:pt x="16556664" y="2858046"/>
                  <a:pt x="16536821" y="2865487"/>
                  <a:pt x="16515488" y="2870448"/>
                </a:cubicBezTo>
                <a:cubicBezTo>
                  <a:pt x="16494156" y="2875409"/>
                  <a:pt x="16472576" y="2877890"/>
                  <a:pt x="16450748" y="2877890"/>
                </a:cubicBezTo>
                <a:cubicBezTo>
                  <a:pt x="16406099" y="2877890"/>
                  <a:pt x="16365296" y="2870696"/>
                  <a:pt x="16328337" y="2856310"/>
                </a:cubicBezTo>
                <a:cubicBezTo>
                  <a:pt x="16291377" y="2841923"/>
                  <a:pt x="16259751" y="2820591"/>
                  <a:pt x="16233459" y="2792313"/>
                </a:cubicBezTo>
                <a:cubicBezTo>
                  <a:pt x="16207166" y="2764036"/>
                  <a:pt x="16186702" y="2728937"/>
                  <a:pt x="16172067" y="2687018"/>
                </a:cubicBezTo>
                <a:cubicBezTo>
                  <a:pt x="16157432" y="2645098"/>
                  <a:pt x="16150115" y="2596604"/>
                  <a:pt x="16150115" y="2541538"/>
                </a:cubicBezTo>
                <a:cubicBezTo>
                  <a:pt x="16150115" y="2491433"/>
                  <a:pt x="16157309" y="2445668"/>
                  <a:pt x="16171695" y="2404244"/>
                </a:cubicBezTo>
                <a:cubicBezTo>
                  <a:pt x="16186081" y="2362820"/>
                  <a:pt x="16206670" y="2327350"/>
                  <a:pt x="16233459" y="2297832"/>
                </a:cubicBezTo>
                <a:cubicBezTo>
                  <a:pt x="16260248" y="2268314"/>
                  <a:pt x="16292494" y="2245494"/>
                  <a:pt x="16330197" y="2229371"/>
                </a:cubicBezTo>
                <a:cubicBezTo>
                  <a:pt x="16367901" y="2213248"/>
                  <a:pt x="16410068" y="2205186"/>
                  <a:pt x="16456701" y="2205186"/>
                </a:cubicBezTo>
                <a:cubicBezTo>
                  <a:pt x="16500358" y="2205186"/>
                  <a:pt x="16538681" y="2209651"/>
                  <a:pt x="16571671" y="2218581"/>
                </a:cubicBezTo>
                <a:cubicBezTo>
                  <a:pt x="16604661" y="2227511"/>
                  <a:pt x="16633062" y="2237184"/>
                  <a:pt x="16656875" y="2247603"/>
                </a:cubicBezTo>
                <a:cubicBezTo>
                  <a:pt x="16680687" y="2258020"/>
                  <a:pt x="16699787" y="2267694"/>
                  <a:pt x="16714174" y="2276624"/>
                </a:cubicBezTo>
                <a:cubicBezTo>
                  <a:pt x="16728560" y="2285554"/>
                  <a:pt x="16738978" y="2290018"/>
                  <a:pt x="16745428" y="2290018"/>
                </a:cubicBezTo>
                <a:cubicBezTo>
                  <a:pt x="16749892" y="2290018"/>
                  <a:pt x="16753738" y="2288778"/>
                  <a:pt x="16756962" y="2286298"/>
                </a:cubicBezTo>
                <a:cubicBezTo>
                  <a:pt x="16760186" y="2283817"/>
                  <a:pt x="16762915" y="2279477"/>
                  <a:pt x="16765147" y="2273275"/>
                </a:cubicBezTo>
                <a:cubicBezTo>
                  <a:pt x="16767380" y="2267074"/>
                  <a:pt x="16769116" y="2258765"/>
                  <a:pt x="16770356" y="2248347"/>
                </a:cubicBezTo>
                <a:cubicBezTo>
                  <a:pt x="16771597" y="2237929"/>
                  <a:pt x="16772217" y="2225526"/>
                  <a:pt x="16772217" y="2211140"/>
                </a:cubicBezTo>
                <a:cubicBezTo>
                  <a:pt x="16772217" y="2186335"/>
                  <a:pt x="16770728" y="2167607"/>
                  <a:pt x="16767752" y="2154957"/>
                </a:cubicBezTo>
                <a:cubicBezTo>
                  <a:pt x="16764775" y="2142307"/>
                  <a:pt x="16759938" y="2132509"/>
                  <a:pt x="16753241" y="2125563"/>
                </a:cubicBezTo>
                <a:cubicBezTo>
                  <a:pt x="16746544" y="2118618"/>
                  <a:pt x="16734762" y="2110433"/>
                  <a:pt x="16717894" y="2101007"/>
                </a:cubicBezTo>
                <a:cubicBezTo>
                  <a:pt x="16701027" y="2091581"/>
                  <a:pt x="16679819" y="2082775"/>
                  <a:pt x="16654270" y="2074590"/>
                </a:cubicBezTo>
                <a:cubicBezTo>
                  <a:pt x="16628722" y="2066404"/>
                  <a:pt x="16598832" y="2059459"/>
                  <a:pt x="16564601" y="2053754"/>
                </a:cubicBezTo>
                <a:cubicBezTo>
                  <a:pt x="16530371" y="2048049"/>
                  <a:pt x="16492420" y="2045196"/>
                  <a:pt x="16450748" y="2045196"/>
                </a:cubicBezTo>
                <a:close/>
                <a:moveTo>
                  <a:pt x="8170844" y="2044452"/>
                </a:moveTo>
                <a:cubicBezTo>
                  <a:pt x="8094446" y="2044452"/>
                  <a:pt x="8027349" y="2056110"/>
                  <a:pt x="7969554" y="2079427"/>
                </a:cubicBezTo>
                <a:cubicBezTo>
                  <a:pt x="7911761" y="2102743"/>
                  <a:pt x="7863266" y="2136229"/>
                  <a:pt x="7824076" y="2179886"/>
                </a:cubicBezTo>
                <a:cubicBezTo>
                  <a:pt x="7784885" y="2223542"/>
                  <a:pt x="7755366" y="2276500"/>
                  <a:pt x="7735522" y="2338760"/>
                </a:cubicBezTo>
                <a:cubicBezTo>
                  <a:pt x="7715679" y="2401020"/>
                  <a:pt x="7705756" y="2471093"/>
                  <a:pt x="7705756" y="2548980"/>
                </a:cubicBezTo>
                <a:cubicBezTo>
                  <a:pt x="7705756" y="2633812"/>
                  <a:pt x="7715058" y="2707233"/>
                  <a:pt x="7733663" y="2769245"/>
                </a:cubicBezTo>
                <a:cubicBezTo>
                  <a:pt x="7752266" y="2831257"/>
                  <a:pt x="7780171" y="2882354"/>
                  <a:pt x="7817378" y="2922538"/>
                </a:cubicBezTo>
                <a:cubicBezTo>
                  <a:pt x="7854584" y="2962722"/>
                  <a:pt x="7901094" y="2992611"/>
                  <a:pt x="7956904" y="3012207"/>
                </a:cubicBezTo>
                <a:cubicBezTo>
                  <a:pt x="8012714" y="3031803"/>
                  <a:pt x="8078075" y="3041601"/>
                  <a:pt x="8152985" y="3041601"/>
                </a:cubicBezTo>
                <a:cubicBezTo>
                  <a:pt x="8228887" y="3041601"/>
                  <a:pt x="8295737" y="3030066"/>
                  <a:pt x="8353532" y="3006998"/>
                </a:cubicBezTo>
                <a:cubicBezTo>
                  <a:pt x="8411325" y="2983930"/>
                  <a:pt x="8459819" y="2950443"/>
                  <a:pt x="8499010" y="2906539"/>
                </a:cubicBezTo>
                <a:cubicBezTo>
                  <a:pt x="8538201" y="2862635"/>
                  <a:pt x="8567719" y="2809180"/>
                  <a:pt x="8587562" y="2746177"/>
                </a:cubicBezTo>
                <a:cubicBezTo>
                  <a:pt x="8607406" y="2683173"/>
                  <a:pt x="8617328" y="2611735"/>
                  <a:pt x="8617328" y="2531864"/>
                </a:cubicBezTo>
                <a:cubicBezTo>
                  <a:pt x="8617328" y="2448521"/>
                  <a:pt x="8607778" y="2376215"/>
                  <a:pt x="8588679" y="2314947"/>
                </a:cubicBezTo>
                <a:cubicBezTo>
                  <a:pt x="8569580" y="2253680"/>
                  <a:pt x="8541302" y="2202954"/>
                  <a:pt x="8503848" y="2162771"/>
                </a:cubicBezTo>
                <a:cubicBezTo>
                  <a:pt x="8466392" y="2122587"/>
                  <a:pt x="8419759" y="2092821"/>
                  <a:pt x="8363949" y="2073473"/>
                </a:cubicBezTo>
                <a:cubicBezTo>
                  <a:pt x="8308139" y="2054126"/>
                  <a:pt x="8243770" y="2044452"/>
                  <a:pt x="8170844" y="2044452"/>
                </a:cubicBezTo>
                <a:close/>
                <a:moveTo>
                  <a:pt x="6279835" y="2044452"/>
                </a:moveTo>
                <a:cubicBezTo>
                  <a:pt x="6235682" y="2044452"/>
                  <a:pt x="6193887" y="2050157"/>
                  <a:pt x="6154447" y="2061567"/>
                </a:cubicBezTo>
                <a:cubicBezTo>
                  <a:pt x="6115008" y="2072977"/>
                  <a:pt x="6080778" y="2090217"/>
                  <a:pt x="6051756" y="2113285"/>
                </a:cubicBezTo>
                <a:cubicBezTo>
                  <a:pt x="6022734" y="2136353"/>
                  <a:pt x="5999666" y="2165375"/>
                  <a:pt x="5982551" y="2200349"/>
                </a:cubicBezTo>
                <a:cubicBezTo>
                  <a:pt x="5965436" y="2235324"/>
                  <a:pt x="5956878" y="2275880"/>
                  <a:pt x="5956878" y="2322016"/>
                </a:cubicBezTo>
                <a:cubicBezTo>
                  <a:pt x="5956878" y="2362200"/>
                  <a:pt x="5962830" y="2396679"/>
                  <a:pt x="5974737" y="2425452"/>
                </a:cubicBezTo>
                <a:cubicBezTo>
                  <a:pt x="5986644" y="2454225"/>
                  <a:pt x="6002147" y="2479154"/>
                  <a:pt x="6021246" y="2500238"/>
                </a:cubicBezTo>
                <a:cubicBezTo>
                  <a:pt x="6040345" y="2521322"/>
                  <a:pt x="6062049" y="2539430"/>
                  <a:pt x="6086358" y="2554561"/>
                </a:cubicBezTo>
                <a:cubicBezTo>
                  <a:pt x="6110667" y="2569691"/>
                  <a:pt x="6135719" y="2583210"/>
                  <a:pt x="6161517" y="2595116"/>
                </a:cubicBezTo>
                <a:cubicBezTo>
                  <a:pt x="6187313" y="2607022"/>
                  <a:pt x="6212366" y="2618309"/>
                  <a:pt x="6236675" y="2628975"/>
                </a:cubicBezTo>
                <a:cubicBezTo>
                  <a:pt x="6260983" y="2639640"/>
                  <a:pt x="6282687" y="2651051"/>
                  <a:pt x="6301787" y="2663205"/>
                </a:cubicBezTo>
                <a:cubicBezTo>
                  <a:pt x="6320886" y="2675359"/>
                  <a:pt x="6336389" y="2689250"/>
                  <a:pt x="6348295" y="2704877"/>
                </a:cubicBezTo>
                <a:cubicBezTo>
                  <a:pt x="6360202" y="2720504"/>
                  <a:pt x="6366155" y="2739231"/>
                  <a:pt x="6366155" y="2761059"/>
                </a:cubicBezTo>
                <a:cubicBezTo>
                  <a:pt x="6366155" y="2779911"/>
                  <a:pt x="6362682" y="2797026"/>
                  <a:pt x="6355736" y="2812405"/>
                </a:cubicBezTo>
                <a:cubicBezTo>
                  <a:pt x="6348791" y="2827784"/>
                  <a:pt x="6338746" y="2840683"/>
                  <a:pt x="6325599" y="2851101"/>
                </a:cubicBezTo>
                <a:cubicBezTo>
                  <a:pt x="6312452" y="2861518"/>
                  <a:pt x="6296453" y="2869580"/>
                  <a:pt x="6277602" y="2875285"/>
                </a:cubicBezTo>
                <a:cubicBezTo>
                  <a:pt x="6258751" y="2880990"/>
                  <a:pt x="6237419" y="2883843"/>
                  <a:pt x="6213606" y="2883843"/>
                </a:cubicBezTo>
                <a:cubicBezTo>
                  <a:pt x="6177391" y="2883843"/>
                  <a:pt x="6145518" y="2879750"/>
                  <a:pt x="6117985" y="2871564"/>
                </a:cubicBezTo>
                <a:cubicBezTo>
                  <a:pt x="6090451" y="2863379"/>
                  <a:pt x="6066763" y="2854325"/>
                  <a:pt x="6046919" y="2844403"/>
                </a:cubicBezTo>
                <a:cubicBezTo>
                  <a:pt x="6027075" y="2834481"/>
                  <a:pt x="6010828" y="2825428"/>
                  <a:pt x="5998177" y="2817242"/>
                </a:cubicBezTo>
                <a:cubicBezTo>
                  <a:pt x="5985527" y="2809057"/>
                  <a:pt x="5975730" y="2804964"/>
                  <a:pt x="5968784" y="2804964"/>
                </a:cubicBezTo>
                <a:cubicBezTo>
                  <a:pt x="5963823" y="2804964"/>
                  <a:pt x="5959483" y="2806328"/>
                  <a:pt x="5955761" y="2809057"/>
                </a:cubicBezTo>
                <a:cubicBezTo>
                  <a:pt x="5952041" y="2811785"/>
                  <a:pt x="5949064" y="2816374"/>
                  <a:pt x="5946832" y="2822823"/>
                </a:cubicBezTo>
                <a:cubicBezTo>
                  <a:pt x="5944600" y="2829272"/>
                  <a:pt x="5942987" y="2837706"/>
                  <a:pt x="5941995" y="2848124"/>
                </a:cubicBezTo>
                <a:cubicBezTo>
                  <a:pt x="5941003" y="2858542"/>
                  <a:pt x="5940506" y="2871440"/>
                  <a:pt x="5940506" y="2886819"/>
                </a:cubicBezTo>
                <a:cubicBezTo>
                  <a:pt x="5940506" y="2909639"/>
                  <a:pt x="5941870" y="2927127"/>
                  <a:pt x="5944600" y="2939281"/>
                </a:cubicBezTo>
                <a:cubicBezTo>
                  <a:pt x="5947328" y="2951436"/>
                  <a:pt x="5951917" y="2960737"/>
                  <a:pt x="5958366" y="2967186"/>
                </a:cubicBezTo>
                <a:cubicBezTo>
                  <a:pt x="5964815" y="2973636"/>
                  <a:pt x="5975358" y="2981077"/>
                  <a:pt x="5989992" y="2989511"/>
                </a:cubicBezTo>
                <a:cubicBezTo>
                  <a:pt x="6004627" y="2997944"/>
                  <a:pt x="6022859" y="3006006"/>
                  <a:pt x="6044687" y="3013695"/>
                </a:cubicBezTo>
                <a:cubicBezTo>
                  <a:pt x="6066515" y="3021385"/>
                  <a:pt x="6091691" y="3027958"/>
                  <a:pt x="6120216" y="3033415"/>
                </a:cubicBezTo>
                <a:cubicBezTo>
                  <a:pt x="6148741" y="3038872"/>
                  <a:pt x="6179624" y="3041601"/>
                  <a:pt x="6212862" y="3041601"/>
                </a:cubicBezTo>
                <a:cubicBezTo>
                  <a:pt x="6261975" y="3041601"/>
                  <a:pt x="6308112" y="3035151"/>
                  <a:pt x="6351272" y="3022253"/>
                </a:cubicBezTo>
                <a:cubicBezTo>
                  <a:pt x="6394432" y="3009354"/>
                  <a:pt x="6432135" y="2990131"/>
                  <a:pt x="6464382" y="2964582"/>
                </a:cubicBezTo>
                <a:cubicBezTo>
                  <a:pt x="6496627" y="2939033"/>
                  <a:pt x="6522176" y="2907159"/>
                  <a:pt x="6541027" y="2868960"/>
                </a:cubicBezTo>
                <a:cubicBezTo>
                  <a:pt x="6559879" y="2830761"/>
                  <a:pt x="6569305" y="2786360"/>
                  <a:pt x="6569305" y="2735759"/>
                </a:cubicBezTo>
                <a:cubicBezTo>
                  <a:pt x="6569305" y="2697063"/>
                  <a:pt x="6563352" y="2663453"/>
                  <a:pt x="6551446" y="2634928"/>
                </a:cubicBezTo>
                <a:cubicBezTo>
                  <a:pt x="6539540" y="2606402"/>
                  <a:pt x="6523913" y="2581598"/>
                  <a:pt x="6504565" y="2560514"/>
                </a:cubicBezTo>
                <a:cubicBezTo>
                  <a:pt x="6485217" y="2539430"/>
                  <a:pt x="6463141" y="2521322"/>
                  <a:pt x="6438337" y="2506191"/>
                </a:cubicBezTo>
                <a:cubicBezTo>
                  <a:pt x="6413532" y="2491060"/>
                  <a:pt x="6388231" y="2477542"/>
                  <a:pt x="6362434" y="2465636"/>
                </a:cubicBezTo>
                <a:cubicBezTo>
                  <a:pt x="6336637" y="2453730"/>
                  <a:pt x="6311336" y="2442443"/>
                  <a:pt x="6286532" y="2431777"/>
                </a:cubicBezTo>
                <a:cubicBezTo>
                  <a:pt x="6261728" y="2421111"/>
                  <a:pt x="6239527" y="2409701"/>
                  <a:pt x="6219931" y="2397547"/>
                </a:cubicBezTo>
                <a:cubicBezTo>
                  <a:pt x="6200336" y="2385393"/>
                  <a:pt x="6184708" y="2371502"/>
                  <a:pt x="6173051" y="2355875"/>
                </a:cubicBezTo>
                <a:cubicBezTo>
                  <a:pt x="6161392" y="2340248"/>
                  <a:pt x="6155563" y="2321768"/>
                  <a:pt x="6155563" y="2300437"/>
                </a:cubicBezTo>
                <a:cubicBezTo>
                  <a:pt x="6155563" y="2286050"/>
                  <a:pt x="6158168" y="2272407"/>
                  <a:pt x="6163377" y="2259509"/>
                </a:cubicBezTo>
                <a:cubicBezTo>
                  <a:pt x="6168586" y="2246610"/>
                  <a:pt x="6176523" y="2235572"/>
                  <a:pt x="6187189" y="2226395"/>
                </a:cubicBezTo>
                <a:cubicBezTo>
                  <a:pt x="6197855" y="2217217"/>
                  <a:pt x="6211125" y="2210023"/>
                  <a:pt x="6227001" y="2204814"/>
                </a:cubicBezTo>
                <a:cubicBezTo>
                  <a:pt x="6242876" y="2199605"/>
                  <a:pt x="6261479" y="2197001"/>
                  <a:pt x="6282812" y="2197001"/>
                </a:cubicBezTo>
                <a:cubicBezTo>
                  <a:pt x="6310097" y="2197001"/>
                  <a:pt x="6335149" y="2200349"/>
                  <a:pt x="6357969" y="2207047"/>
                </a:cubicBezTo>
                <a:cubicBezTo>
                  <a:pt x="6380789" y="2213744"/>
                  <a:pt x="6400881" y="2221185"/>
                  <a:pt x="6418244" y="2229371"/>
                </a:cubicBezTo>
                <a:cubicBezTo>
                  <a:pt x="6435608" y="2237557"/>
                  <a:pt x="6450243" y="2245122"/>
                  <a:pt x="6462149" y="2252067"/>
                </a:cubicBezTo>
                <a:cubicBezTo>
                  <a:pt x="6474055" y="2259013"/>
                  <a:pt x="6482736" y="2262485"/>
                  <a:pt x="6488195" y="2262485"/>
                </a:cubicBezTo>
                <a:cubicBezTo>
                  <a:pt x="6493651" y="2262485"/>
                  <a:pt x="6497991" y="2260997"/>
                  <a:pt x="6501216" y="2258020"/>
                </a:cubicBezTo>
                <a:cubicBezTo>
                  <a:pt x="6504441" y="2255044"/>
                  <a:pt x="6506921" y="2250331"/>
                  <a:pt x="6508658" y="2243882"/>
                </a:cubicBezTo>
                <a:cubicBezTo>
                  <a:pt x="6510393" y="2237433"/>
                  <a:pt x="6511634" y="2229247"/>
                  <a:pt x="6512378" y="2219325"/>
                </a:cubicBezTo>
                <a:cubicBezTo>
                  <a:pt x="6513122" y="2209403"/>
                  <a:pt x="6513494" y="2197249"/>
                  <a:pt x="6513494" y="2182862"/>
                </a:cubicBezTo>
                <a:cubicBezTo>
                  <a:pt x="6513494" y="2169964"/>
                  <a:pt x="6513246" y="2159174"/>
                  <a:pt x="6512750" y="2150492"/>
                </a:cubicBezTo>
                <a:cubicBezTo>
                  <a:pt x="6512254" y="2141811"/>
                  <a:pt x="6511387" y="2134617"/>
                  <a:pt x="6510147" y="2128912"/>
                </a:cubicBezTo>
                <a:cubicBezTo>
                  <a:pt x="6508905" y="2123207"/>
                  <a:pt x="6507417" y="2118618"/>
                  <a:pt x="6505681" y="2115145"/>
                </a:cubicBezTo>
                <a:cubicBezTo>
                  <a:pt x="6503945" y="2111673"/>
                  <a:pt x="6500596" y="2107456"/>
                  <a:pt x="6495636" y="2102495"/>
                </a:cubicBezTo>
                <a:cubicBezTo>
                  <a:pt x="6490674" y="2097534"/>
                  <a:pt x="6480504" y="2091333"/>
                  <a:pt x="6465126" y="2083891"/>
                </a:cubicBezTo>
                <a:cubicBezTo>
                  <a:pt x="6449746" y="2076450"/>
                  <a:pt x="6432135" y="2069753"/>
                  <a:pt x="6412292" y="2063800"/>
                </a:cubicBezTo>
                <a:cubicBezTo>
                  <a:pt x="6392448" y="2057847"/>
                  <a:pt x="6371116" y="2053134"/>
                  <a:pt x="6348295" y="2049661"/>
                </a:cubicBezTo>
                <a:cubicBezTo>
                  <a:pt x="6325475" y="2046188"/>
                  <a:pt x="6302655" y="2044452"/>
                  <a:pt x="6279835" y="2044452"/>
                </a:cubicBezTo>
                <a:close/>
                <a:moveTo>
                  <a:pt x="0" y="0"/>
                </a:moveTo>
                <a:lnTo>
                  <a:pt x="18288000" y="0"/>
                </a:lnTo>
                <a:lnTo>
                  <a:pt x="18288000" y="10287000"/>
                </a:lnTo>
                <a:lnTo>
                  <a:pt x="0" y="10287000"/>
                </a:lnTo>
                <a:close/>
              </a:path>
            </a:pathLst>
          </a:custGeom>
        </p:spPr>
      </p:pic>
    </p:spTree>
    <p:extLst>
      <p:ext uri="{BB962C8B-B14F-4D97-AF65-F5344CB8AC3E}">
        <p14:creationId xmlns:p14="http://schemas.microsoft.com/office/powerpoint/2010/main" val="424337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2"/>
                                        </p:tgtEl>
                                      </p:cBhvr>
                                    </p:cmd>
                                  </p:childTnLst>
                                </p:cTn>
                              </p:par>
                              <p:par>
                                <p:cTn id="7" presetID="1" presetClass="mediacall" presetSubtype="0" fill="hold" nodeType="withEffect">
                                  <p:stCondLst>
                                    <p:cond delay="0"/>
                                  </p:stCondLst>
                                  <p:childTnLst>
                                    <p:cmd type="call" cmd="playFrom(0.0)">
                                      <p:cBhvr>
                                        <p:cTn id="8" dur="100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0">
                  <p:stCondLst>
                    <p:cond delay="indefinite"/>
                  </p:stCondLst>
                </p:cTn>
                <p:tgtEl>
                  <p:spTgt spid="12"/>
                </p:tgtEl>
              </p:cMediaNode>
            </p:video>
            <p:video>
              <p:cMediaNode vol="80000" mute="1">
                <p:cTn id="10" repeatCount="indefinite"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6" descr="Điều Khiển Động Cơ DC, So Sánh Lợi Hại Của Từng Phương Pháp">
            <a:extLst>
              <a:ext uri="{FF2B5EF4-FFF2-40B4-BE49-F238E27FC236}">
                <a16:creationId xmlns:a16="http://schemas.microsoft.com/office/drawing/2014/main" id="{9B838B34-6DD8-D7AE-4416-618D74E6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601" y="916087"/>
            <a:ext cx="4514850" cy="44862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FDE97E6A-5901-6EC9-F561-901816678948}"/>
              </a:ext>
            </a:extLst>
          </p:cNvPr>
          <p:cNvGrpSpPr/>
          <p:nvPr/>
        </p:nvGrpSpPr>
        <p:grpSpPr>
          <a:xfrm>
            <a:off x="4531590" y="-9605693"/>
            <a:ext cx="9224820" cy="3933067"/>
            <a:chOff x="0" y="0"/>
            <a:chExt cx="1895495" cy="812800"/>
          </a:xfrm>
        </p:grpSpPr>
        <p:sp>
          <p:nvSpPr>
            <p:cNvPr id="3" name="Freeform 6">
              <a:extLst>
                <a:ext uri="{FF2B5EF4-FFF2-40B4-BE49-F238E27FC236}">
                  <a16:creationId xmlns:a16="http://schemas.microsoft.com/office/drawing/2014/main" id="{3A3D3E02-32D0-E969-34E4-5E18E1D4A136}"/>
                </a:ext>
              </a:extLst>
            </p:cNvPr>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4" name="TextBox 7">
              <a:extLst>
                <a:ext uri="{FF2B5EF4-FFF2-40B4-BE49-F238E27FC236}">
                  <a16:creationId xmlns:a16="http://schemas.microsoft.com/office/drawing/2014/main" id="{0C676911-2253-926A-CB0A-798C9B67D146}"/>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5" name="TextBox 9">
            <a:extLst>
              <a:ext uri="{FF2B5EF4-FFF2-40B4-BE49-F238E27FC236}">
                <a16:creationId xmlns:a16="http://schemas.microsoft.com/office/drawing/2014/main" id="{8D26A1A8-A16B-17AA-B58F-3912162AE755}"/>
              </a:ext>
            </a:extLst>
          </p:cNvPr>
          <p:cNvSpPr txBox="1"/>
          <p:nvPr/>
        </p:nvSpPr>
        <p:spPr>
          <a:xfrm>
            <a:off x="4592291" y="-8755564"/>
            <a:ext cx="9815307" cy="1792029"/>
          </a:xfrm>
          <a:prstGeom prst="rect">
            <a:avLst/>
          </a:prstGeom>
        </p:spPr>
        <p:txBody>
          <a:bodyPr lIns="0" tIns="0" rIns="0" bIns="0" rtlCol="0" anchor="t">
            <a:spAutoFit/>
          </a:bodyPr>
          <a:lstStyle/>
          <a:p>
            <a:pPr algn="ctr">
              <a:lnSpc>
                <a:spcPts val="15180"/>
              </a:lnSpc>
            </a:pPr>
            <a:r>
              <a:rPr lang="en-US" sz="11000" b="1" spc="1078">
                <a:solidFill>
                  <a:srgbClr val="231F20"/>
                </a:solidFill>
                <a:latin typeface="Times New Roman" panose="02020603050405020304" pitchFamily="18" charset="0"/>
                <a:cs typeface="Times New Roman" panose="02020603050405020304" pitchFamily="18" charset="0"/>
              </a:rPr>
              <a:t>Động cơ DC</a:t>
            </a:r>
          </a:p>
        </p:txBody>
      </p:sp>
      <p:sp>
        <p:nvSpPr>
          <p:cNvPr id="6" name="TextBox 10">
            <a:extLst>
              <a:ext uri="{FF2B5EF4-FFF2-40B4-BE49-F238E27FC236}">
                <a16:creationId xmlns:a16="http://schemas.microsoft.com/office/drawing/2014/main" id="{38027EE0-FBD9-D6FF-5358-120A53B781AF}"/>
              </a:ext>
            </a:extLst>
          </p:cNvPr>
          <p:cNvSpPr txBox="1"/>
          <p:nvPr/>
        </p:nvSpPr>
        <p:spPr>
          <a:xfrm>
            <a:off x="2719595" y="17425588"/>
            <a:ext cx="12848809" cy="788036"/>
          </a:xfrm>
          <a:prstGeom prst="rect">
            <a:avLst/>
          </a:prstGeom>
        </p:spPr>
        <p:txBody>
          <a:bodyPr lIns="0" tIns="0" rIns="0" bIns="0" rtlCol="0" anchor="t">
            <a:spAutoFit/>
          </a:bodyPr>
          <a:lstStyle/>
          <a:p>
            <a:pPr algn="ctr">
              <a:lnSpc>
                <a:spcPts val="6900"/>
              </a:lnSpc>
            </a:pPr>
            <a:r>
              <a:rPr lang="en-US" sz="5000" spc="265">
                <a:solidFill>
                  <a:srgbClr val="231F20"/>
                </a:solidFill>
                <a:latin typeface="Montserrat Classic Bold"/>
              </a:rPr>
              <a:t>NHÓM 7</a:t>
            </a:r>
          </a:p>
        </p:txBody>
      </p:sp>
      <p:sp>
        <p:nvSpPr>
          <p:cNvPr id="7" name="TextBox 11">
            <a:extLst>
              <a:ext uri="{FF2B5EF4-FFF2-40B4-BE49-F238E27FC236}">
                <a16:creationId xmlns:a16="http://schemas.microsoft.com/office/drawing/2014/main" id="{7098CE72-2B49-45B4-CB6F-1622C1F5A087}"/>
              </a:ext>
            </a:extLst>
          </p:cNvPr>
          <p:cNvSpPr txBox="1"/>
          <p:nvPr/>
        </p:nvSpPr>
        <p:spPr>
          <a:xfrm>
            <a:off x="24239290" y="1529993"/>
            <a:ext cx="1865640" cy="512445"/>
          </a:xfrm>
          <a:prstGeom prst="rect">
            <a:avLst/>
          </a:prstGeom>
        </p:spPr>
        <p:txBody>
          <a:bodyPr lIns="0" tIns="0" rIns="0" bIns="0" rtlCol="0" anchor="t">
            <a:spAutoFit/>
          </a:bodyPr>
          <a:lstStyle/>
          <a:p>
            <a:pPr marL="0" lvl="0" indent="0" algn="ctr">
              <a:lnSpc>
                <a:spcPts val="4140"/>
              </a:lnSpc>
              <a:spcBef>
                <a:spcPct val="0"/>
              </a:spcBef>
            </a:pPr>
            <a:r>
              <a:rPr lang="en-US" sz="3000" spc="294">
                <a:solidFill>
                  <a:srgbClr val="231F20"/>
                </a:solidFill>
                <a:latin typeface="Montserrat Classic Bold"/>
              </a:rPr>
              <a:t>21ES</a:t>
            </a:r>
          </a:p>
        </p:txBody>
      </p:sp>
      <p:sp>
        <p:nvSpPr>
          <p:cNvPr id="8" name="Freeform 8">
            <a:extLst>
              <a:ext uri="{FF2B5EF4-FFF2-40B4-BE49-F238E27FC236}">
                <a16:creationId xmlns:a16="http://schemas.microsoft.com/office/drawing/2014/main" id="{5D201B76-14F5-2D24-9BE3-22726FF471A4}"/>
              </a:ext>
            </a:extLst>
          </p:cNvPr>
          <p:cNvSpPr/>
          <p:nvPr/>
        </p:nvSpPr>
        <p:spPr>
          <a:xfrm>
            <a:off x="-3352186" y="1143498"/>
            <a:ext cx="752033" cy="772990"/>
          </a:xfrm>
          <a:custGeom>
            <a:avLst/>
            <a:gdLst/>
            <a:ahLst/>
            <a:cxnLst/>
            <a:rect l="l" t="t" r="r" b="b"/>
            <a:pathLst>
              <a:path w="752033" h="772990">
                <a:moveTo>
                  <a:pt x="0" y="0"/>
                </a:moveTo>
                <a:lnTo>
                  <a:pt x="752032" y="0"/>
                </a:lnTo>
                <a:lnTo>
                  <a:pt x="752032" y="772990"/>
                </a:lnTo>
                <a:lnTo>
                  <a:pt x="0" y="772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7" name="Picture 16">
            <a:extLst>
              <a:ext uri="{FF2B5EF4-FFF2-40B4-BE49-F238E27FC236}">
                <a16:creationId xmlns:a16="http://schemas.microsoft.com/office/drawing/2014/main" id="{EDB76C0A-C3F4-0D0A-EAF4-3BD5B98A1B13}"/>
              </a:ext>
            </a:extLst>
          </p:cNvPr>
          <p:cNvPicPr>
            <a:picLocks noChangeAspect="1"/>
          </p:cNvPicPr>
          <p:nvPr/>
        </p:nvPicPr>
        <p:blipFill>
          <a:blip r:embed="rId5"/>
          <a:stretch>
            <a:fillRect/>
          </a:stretch>
        </p:blipFill>
        <p:spPr>
          <a:xfrm>
            <a:off x="3540000" y="5358684"/>
            <a:ext cx="11208000" cy="4774223"/>
          </a:xfrm>
          <a:prstGeom prst="rect">
            <a:avLst/>
          </a:prstGeom>
        </p:spPr>
      </p:pic>
      <p:grpSp>
        <p:nvGrpSpPr>
          <p:cNvPr id="18" name="Group 17">
            <a:extLst>
              <a:ext uri="{FF2B5EF4-FFF2-40B4-BE49-F238E27FC236}">
                <a16:creationId xmlns:a16="http://schemas.microsoft.com/office/drawing/2014/main" id="{6AD6FC94-BEED-5821-8E8A-09D5810DE687}"/>
              </a:ext>
            </a:extLst>
          </p:cNvPr>
          <p:cNvGrpSpPr/>
          <p:nvPr/>
        </p:nvGrpSpPr>
        <p:grpSpPr>
          <a:xfrm>
            <a:off x="-1" y="-69664"/>
            <a:ext cx="18288000" cy="1367254"/>
            <a:chOff x="-19368655" y="0"/>
            <a:chExt cx="18288000" cy="1367254"/>
          </a:xfrm>
        </p:grpSpPr>
        <p:sp>
          <p:nvSpPr>
            <p:cNvPr id="19" name="Rectangle 18">
              <a:extLst>
                <a:ext uri="{FF2B5EF4-FFF2-40B4-BE49-F238E27FC236}">
                  <a16:creationId xmlns:a16="http://schemas.microsoft.com/office/drawing/2014/main" id="{0C39DF83-1FCE-5EE1-0FFA-7E61AAEFE2A4}"/>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97D036-8D2B-6A6E-5510-37CC56822464}"/>
                </a:ext>
              </a:extLst>
            </p:cNvPr>
            <p:cNvSpPr txBox="1"/>
            <p:nvPr/>
          </p:nvSpPr>
          <p:spPr>
            <a:xfrm>
              <a:off x="-19203763" y="127835"/>
              <a:ext cx="12591738" cy="1015663"/>
            </a:xfrm>
            <a:prstGeom prst="rect">
              <a:avLst/>
            </a:prstGeom>
            <a:noFill/>
          </p:spPr>
          <p:txBody>
            <a:bodyPr wrap="square" rtlCol="0">
              <a:spAutoFit/>
            </a:bodyPr>
            <a:lstStyle/>
            <a:p>
              <a:pPr marL="400050" indent="-400050" algn="just">
                <a:buFont typeface="+mj-lt"/>
                <a:buAutoNum type="romanUcPeriod"/>
              </a:pPr>
              <a:r>
                <a:rPr lang="en-US" sz="6000">
                  <a:latin typeface="Times New Roman" panose="02020603050405020304" pitchFamily="18" charset="0"/>
                  <a:cs typeface="Times New Roman" panose="02020603050405020304" pitchFamily="18" charset="0"/>
                </a:rPr>
                <a:t>Nguyên lý Hoạt động của động cơ DC.</a:t>
              </a:r>
            </a:p>
          </p:txBody>
        </p:sp>
      </p:grpSp>
      <p:sp>
        <p:nvSpPr>
          <p:cNvPr id="22" name="TextBox 21">
            <a:extLst>
              <a:ext uri="{FF2B5EF4-FFF2-40B4-BE49-F238E27FC236}">
                <a16:creationId xmlns:a16="http://schemas.microsoft.com/office/drawing/2014/main" id="{990CA500-1D3B-E8F0-E679-629EA022725C}"/>
              </a:ext>
            </a:extLst>
          </p:cNvPr>
          <p:cNvSpPr txBox="1"/>
          <p:nvPr/>
        </p:nvSpPr>
        <p:spPr>
          <a:xfrm>
            <a:off x="641837" y="1768395"/>
            <a:ext cx="17004324" cy="4179734"/>
          </a:xfrm>
          <a:prstGeom prst="rect">
            <a:avLst/>
          </a:prstGeom>
          <a:noFill/>
        </p:spPr>
        <p:txBody>
          <a:bodyPr wrap="square" rtlCol="0">
            <a:spAutoFit/>
          </a:bodyPr>
          <a:lstStyle/>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cho điện áp một chiều U vào hai chổi điện A và B trong dây quấn phần ứng có dòng điện I</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ư</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Các thanh dẫn ab, cd có dòng điện nằm trong từ trường của stato, sẽ chịu lực F</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dt</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tác dụng làm cho roto quay.</a:t>
            </a:r>
          </a:p>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phần ứng quay được nửa vòng, vị trí các thanh dẫn ab, cd đổi chỗ nhau, do đó phiến góp đổi chiều dòng điện, giữ cho chiều lực tác dụng không đổi, đảm bảo động cơ có chiều quay không đổi.</a:t>
            </a:r>
          </a:p>
          <a:p>
            <a:pPr algn="just"/>
            <a:endParaRPr lang="en-US" sz="3400">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8A9BAD37-785C-7484-F708-449F8CD2141D}"/>
              </a:ext>
            </a:extLst>
          </p:cNvPr>
          <p:cNvGrpSpPr/>
          <p:nvPr/>
        </p:nvGrpSpPr>
        <p:grpSpPr>
          <a:xfrm>
            <a:off x="-21264170" y="-69664"/>
            <a:ext cx="18288000" cy="1367254"/>
            <a:chOff x="-19368655" y="0"/>
            <a:chExt cx="18288000" cy="1367254"/>
          </a:xfrm>
        </p:grpSpPr>
        <p:sp>
          <p:nvSpPr>
            <p:cNvPr id="26" name="Rectangle 25">
              <a:extLst>
                <a:ext uri="{FF2B5EF4-FFF2-40B4-BE49-F238E27FC236}">
                  <a16:creationId xmlns:a16="http://schemas.microsoft.com/office/drawing/2014/main" id="{A3CDD957-CBC7-27DA-D1DE-9ED3C562AE4F}"/>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DFC2293-D50A-B5A5-5031-D35318F58EA3}"/>
                </a:ext>
              </a:extLst>
            </p:cNvPr>
            <p:cNvSpPr txBox="1"/>
            <p:nvPr/>
          </p:nvSpPr>
          <p:spPr>
            <a:xfrm>
              <a:off x="-19203764" y="127835"/>
              <a:ext cx="13443533"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II. Ứng dụng và đặc điểm của động cơ DC. </a:t>
              </a:r>
            </a:p>
          </p:txBody>
        </p:sp>
      </p:grpSp>
      <p:grpSp>
        <p:nvGrpSpPr>
          <p:cNvPr id="9" name="Group 8">
            <a:extLst>
              <a:ext uri="{FF2B5EF4-FFF2-40B4-BE49-F238E27FC236}">
                <a16:creationId xmlns:a16="http://schemas.microsoft.com/office/drawing/2014/main" id="{DA895212-B366-D7D2-2C1A-924B027D8654}"/>
              </a:ext>
            </a:extLst>
          </p:cNvPr>
          <p:cNvGrpSpPr/>
          <p:nvPr/>
        </p:nvGrpSpPr>
        <p:grpSpPr>
          <a:xfrm>
            <a:off x="18755492" y="5642926"/>
            <a:ext cx="17424400" cy="4205738"/>
            <a:chOff x="728750" y="5845270"/>
            <a:chExt cx="17424400" cy="4205738"/>
          </a:xfrm>
        </p:grpSpPr>
        <p:sp>
          <p:nvSpPr>
            <p:cNvPr id="10" name="TextBox 9">
              <a:extLst>
                <a:ext uri="{FF2B5EF4-FFF2-40B4-BE49-F238E27FC236}">
                  <a16:creationId xmlns:a16="http://schemas.microsoft.com/office/drawing/2014/main" id="{C84B6FDB-8894-8265-E3C1-90A5042A8CF2}"/>
                </a:ext>
              </a:extLst>
            </p:cNvPr>
            <p:cNvSpPr txBox="1"/>
            <p:nvPr/>
          </p:nvSpPr>
          <p:spPr>
            <a:xfrm>
              <a:off x="728750" y="5845270"/>
              <a:ext cx="17424400" cy="1938992"/>
            </a:xfrm>
            <a:prstGeom prst="rect">
              <a:avLst/>
            </a:prstGeom>
            <a:noFill/>
          </p:spPr>
          <p:txBody>
            <a:bodyPr wrap="square" rtlCol="0">
              <a:spAutoFit/>
            </a:bodyPr>
            <a:lstStyle/>
            <a:p>
              <a:pPr marL="465138" indent="-465138"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C</a:t>
              </a:r>
              <a:r>
                <a:rPr lang="en-US" sz="3400" b="0" i="0">
                  <a:effectLst/>
                  <a:latin typeface="Times New Roman" panose="02020603050405020304" pitchFamily="18" charset="0"/>
                  <a:cs typeface="Times New Roman" panose="02020603050405020304" pitchFamily="18" charset="0"/>
                </a:rPr>
                <a:t>ó đặc tính tốc độ và mô men lớn, có hiệu quả cao, thời gian hoạt động dài và hoạt động ít sinh ra nhiễu, </a:t>
              </a:r>
              <a:r>
                <a:rPr lang="vi-VN" sz="3400" b="0" i="0">
                  <a:effectLst/>
                  <a:latin typeface="Times New Roman" panose="02020603050405020304" pitchFamily="18" charset="0"/>
                  <a:cs typeface="Times New Roman" panose="02020603050405020304" pitchFamily="18" charset="0"/>
                </a:rPr>
                <a:t>tỉ số</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mô men truyền đến động cơ cao hơn, phục vụ tốt cho các ứng dụng đòi hỏi có kích thước</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và khối lượng nhỏ</a:t>
              </a:r>
              <a:r>
                <a:rPr lang="en-US" sz="3400" b="0" i="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a:p>
          </p:txBody>
        </p:sp>
        <p:sp>
          <p:nvSpPr>
            <p:cNvPr id="11" name="Arrow: Bent-Up 10">
              <a:extLst>
                <a:ext uri="{FF2B5EF4-FFF2-40B4-BE49-F238E27FC236}">
                  <a16:creationId xmlns:a16="http://schemas.microsoft.com/office/drawing/2014/main" id="{5C4BEC91-32F5-718B-A698-1184D777278E}"/>
                </a:ext>
              </a:extLst>
            </p:cNvPr>
            <p:cNvSpPr/>
            <p:nvPr/>
          </p:nvSpPr>
          <p:spPr>
            <a:xfrm rot="5400000">
              <a:off x="2540668" y="7309133"/>
              <a:ext cx="535624" cy="950259"/>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6DCC5E5B-B124-A8FA-07BF-65F281634DD1}"/>
                </a:ext>
              </a:extLst>
            </p:cNvPr>
            <p:cNvSpPr txBox="1"/>
            <p:nvPr/>
          </p:nvSpPr>
          <p:spPr>
            <a:xfrm>
              <a:off x="3508406" y="7621048"/>
              <a:ext cx="5872973" cy="615553"/>
            </a:xfrm>
            <a:prstGeom prst="rect">
              <a:avLst/>
            </a:prstGeom>
            <a:noFill/>
          </p:spPr>
          <p:txBody>
            <a:bodyPr wrap="square" rtlCol="0">
              <a:spAutoFit/>
            </a:bodyPr>
            <a:lstStyle/>
            <a:p>
              <a:pPr algn="just"/>
              <a:r>
                <a:rPr lang="en-US" sz="3400">
                  <a:latin typeface="Times New Roman" panose="02020603050405020304" pitchFamily="18" charset="0"/>
                  <a:cs typeface="Times New Roman" panose="02020603050405020304" pitchFamily="18" charset="0"/>
                </a:rPr>
                <a:t>Phù hợp để thiết kế những robot</a:t>
              </a:r>
            </a:p>
          </p:txBody>
        </p:sp>
        <p:sp>
          <p:nvSpPr>
            <p:cNvPr id="13" name="TextBox 12">
              <a:extLst>
                <a:ext uri="{FF2B5EF4-FFF2-40B4-BE49-F238E27FC236}">
                  <a16:creationId xmlns:a16="http://schemas.microsoft.com/office/drawing/2014/main" id="{88D5F5E6-36C0-70AE-A632-ED4481C0A7C3}"/>
                </a:ext>
              </a:extLst>
            </p:cNvPr>
            <p:cNvSpPr txBox="1"/>
            <p:nvPr/>
          </p:nvSpPr>
          <p:spPr>
            <a:xfrm>
              <a:off x="728750" y="8274568"/>
              <a:ext cx="17424400" cy="1138773"/>
            </a:xfrm>
            <a:prstGeom prst="rect">
              <a:avLst/>
            </a:prstGeom>
            <a:noFill/>
          </p:spPr>
          <p:txBody>
            <a:bodyPr wrap="square">
              <a:spAutoFit/>
            </a:bodyPr>
            <a:lstStyle/>
            <a:p>
              <a:pPr marL="465138" indent="-465138" algn="just">
                <a:buFont typeface="Arial" panose="020B0604020202020204" pitchFamily="34" charset="0"/>
                <a:buChar char="•"/>
              </a:pPr>
              <a:r>
                <a:rPr lang="vi-VN" sz="3400" b="0" i="0">
                  <a:effectLst/>
                  <a:latin typeface="+mj-lt"/>
                </a:rPr>
                <a:t>Động cơ DC được ứng dụng rỗng rãi trong những ứng dụng của động cơ như</a:t>
              </a:r>
              <a:r>
                <a:rPr lang="en-US" sz="3400" b="0" i="0">
                  <a:effectLst/>
                  <a:latin typeface="+mj-lt"/>
                </a:rPr>
                <a:t> </a:t>
              </a:r>
              <a:r>
                <a:rPr lang="vi-VN" sz="3400" b="0" i="0">
                  <a:effectLst/>
                  <a:latin typeface="+mj-lt"/>
                </a:rPr>
                <a:t>quạt, bơm, thiết bị tự động, điều khiển bánh lái trong xe hơi</a:t>
              </a:r>
              <a:r>
                <a:rPr lang="en-US" sz="3400" b="0" i="0">
                  <a:effectLst/>
                  <a:latin typeface="+mj-lt"/>
                </a:rPr>
                <a:t>.</a:t>
              </a:r>
            </a:p>
          </p:txBody>
        </p:sp>
        <p:sp>
          <p:nvSpPr>
            <p:cNvPr id="14" name="TextBox 13">
              <a:extLst>
                <a:ext uri="{FF2B5EF4-FFF2-40B4-BE49-F238E27FC236}">
                  <a16:creationId xmlns:a16="http://schemas.microsoft.com/office/drawing/2014/main" id="{38B53F2C-8E69-4D80-5039-8E3A7A255E6F}"/>
                </a:ext>
              </a:extLst>
            </p:cNvPr>
            <p:cNvSpPr txBox="1"/>
            <p:nvPr/>
          </p:nvSpPr>
          <p:spPr>
            <a:xfrm>
              <a:off x="728750" y="9435455"/>
              <a:ext cx="17424400" cy="615553"/>
            </a:xfrm>
            <a:prstGeom prst="rect">
              <a:avLst/>
            </a:prstGeom>
            <a:noFill/>
          </p:spPr>
          <p:txBody>
            <a:bodyPr wrap="square">
              <a:spAutoFit/>
            </a:bodyPr>
            <a:lstStyle/>
            <a:p>
              <a:pPr marL="457200" indent="-457200"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Nhược điểm của động cơ DC là có những vấn đề khó khăn trong việc thay dổi hương và tốc độ</a:t>
              </a:r>
            </a:p>
          </p:txBody>
        </p:sp>
      </p:grpSp>
    </p:spTree>
    <p:extLst>
      <p:ext uri="{BB962C8B-B14F-4D97-AF65-F5344CB8AC3E}">
        <p14:creationId xmlns:p14="http://schemas.microsoft.com/office/powerpoint/2010/main" val="390869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Điều Khiển Động Cơ DC, So Sánh Lợi Hại Của Từng Phương Pháp">
            <a:extLst>
              <a:ext uri="{FF2B5EF4-FFF2-40B4-BE49-F238E27FC236}">
                <a16:creationId xmlns:a16="http://schemas.microsoft.com/office/drawing/2014/main" id="{2A245E99-7248-4BC5-2773-FF530E5BD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924" y="1025031"/>
            <a:ext cx="4514850" cy="44862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817B6CB-BC02-B46E-54B3-D93B0E4DB4D9}"/>
              </a:ext>
            </a:extLst>
          </p:cNvPr>
          <p:cNvGrpSpPr/>
          <p:nvPr/>
        </p:nvGrpSpPr>
        <p:grpSpPr>
          <a:xfrm>
            <a:off x="-1" y="26258"/>
            <a:ext cx="18288000" cy="1367254"/>
            <a:chOff x="-19368655" y="0"/>
            <a:chExt cx="18288000" cy="1367254"/>
          </a:xfrm>
        </p:grpSpPr>
        <p:sp>
          <p:nvSpPr>
            <p:cNvPr id="7" name="Rectangle 6">
              <a:extLst>
                <a:ext uri="{FF2B5EF4-FFF2-40B4-BE49-F238E27FC236}">
                  <a16:creationId xmlns:a16="http://schemas.microsoft.com/office/drawing/2014/main" id="{C1F857E2-AF19-9937-9299-3AFE11FFD854}"/>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61306D-0063-E37A-F1C4-02D92B008080}"/>
                </a:ext>
              </a:extLst>
            </p:cNvPr>
            <p:cNvSpPr txBox="1"/>
            <p:nvPr/>
          </p:nvSpPr>
          <p:spPr>
            <a:xfrm>
              <a:off x="-19203764" y="127835"/>
              <a:ext cx="13443533"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II. Ứng dụng và đặc điểm của động cơ DC. </a:t>
              </a:r>
            </a:p>
          </p:txBody>
        </p:sp>
      </p:grpSp>
      <p:grpSp>
        <p:nvGrpSpPr>
          <p:cNvPr id="19" name="Group 18">
            <a:extLst>
              <a:ext uri="{FF2B5EF4-FFF2-40B4-BE49-F238E27FC236}">
                <a16:creationId xmlns:a16="http://schemas.microsoft.com/office/drawing/2014/main" id="{375BBE91-F5AA-F9AF-FCD1-DDD97C437FCC}"/>
              </a:ext>
            </a:extLst>
          </p:cNvPr>
          <p:cNvGrpSpPr/>
          <p:nvPr/>
        </p:nvGrpSpPr>
        <p:grpSpPr>
          <a:xfrm>
            <a:off x="0" y="-7871952"/>
            <a:ext cx="18288000" cy="1367254"/>
            <a:chOff x="-19368655" y="0"/>
            <a:chExt cx="18288000" cy="1367254"/>
          </a:xfrm>
        </p:grpSpPr>
        <p:sp>
          <p:nvSpPr>
            <p:cNvPr id="20" name="Rectangle 19">
              <a:extLst>
                <a:ext uri="{FF2B5EF4-FFF2-40B4-BE49-F238E27FC236}">
                  <a16:creationId xmlns:a16="http://schemas.microsoft.com/office/drawing/2014/main" id="{3C71769A-C211-52A7-0656-463EF0387E57}"/>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86F07E5-9CA3-2829-7EDF-F7642795FA20}"/>
                </a:ext>
              </a:extLst>
            </p:cNvPr>
            <p:cNvSpPr txBox="1"/>
            <p:nvPr/>
          </p:nvSpPr>
          <p:spPr>
            <a:xfrm>
              <a:off x="-19203763" y="127835"/>
              <a:ext cx="12591738" cy="1015663"/>
            </a:xfrm>
            <a:prstGeom prst="rect">
              <a:avLst/>
            </a:prstGeom>
            <a:noFill/>
          </p:spPr>
          <p:txBody>
            <a:bodyPr wrap="square" rtlCol="0">
              <a:spAutoFit/>
            </a:bodyPr>
            <a:lstStyle/>
            <a:p>
              <a:pPr marL="400050" indent="-400050" algn="just">
                <a:buFont typeface="+mj-lt"/>
                <a:buAutoNum type="romanUcPeriod"/>
              </a:pPr>
              <a:r>
                <a:rPr lang="en-US" sz="6000">
                  <a:latin typeface="Times New Roman" panose="02020603050405020304" pitchFamily="18" charset="0"/>
                  <a:cs typeface="Times New Roman" panose="02020603050405020304" pitchFamily="18" charset="0"/>
                </a:rPr>
                <a:t>Nguyên lý Hoạt động của động cơ DC.</a:t>
              </a:r>
            </a:p>
          </p:txBody>
        </p:sp>
      </p:grpSp>
      <p:pic>
        <p:nvPicPr>
          <p:cNvPr id="22" name="Picture 21">
            <a:extLst>
              <a:ext uri="{FF2B5EF4-FFF2-40B4-BE49-F238E27FC236}">
                <a16:creationId xmlns:a16="http://schemas.microsoft.com/office/drawing/2014/main" id="{DD919359-94ED-D120-1A9D-FF122203B597}"/>
              </a:ext>
            </a:extLst>
          </p:cNvPr>
          <p:cNvPicPr>
            <a:picLocks noChangeAspect="1"/>
          </p:cNvPicPr>
          <p:nvPr/>
        </p:nvPicPr>
        <p:blipFill>
          <a:blip r:embed="rId4"/>
          <a:stretch>
            <a:fillRect/>
          </a:stretch>
        </p:blipFill>
        <p:spPr>
          <a:xfrm>
            <a:off x="3235580" y="17566322"/>
            <a:ext cx="11208000" cy="4774223"/>
          </a:xfrm>
          <a:prstGeom prst="rect">
            <a:avLst/>
          </a:prstGeom>
        </p:spPr>
      </p:pic>
      <p:sp>
        <p:nvSpPr>
          <p:cNvPr id="24" name="TextBox 23">
            <a:extLst>
              <a:ext uri="{FF2B5EF4-FFF2-40B4-BE49-F238E27FC236}">
                <a16:creationId xmlns:a16="http://schemas.microsoft.com/office/drawing/2014/main" id="{E29CDEEE-A402-E716-D931-4D4E7169F367}"/>
              </a:ext>
            </a:extLst>
          </p:cNvPr>
          <p:cNvSpPr txBox="1"/>
          <p:nvPr/>
        </p:nvSpPr>
        <p:spPr>
          <a:xfrm>
            <a:off x="20109375" y="1665536"/>
            <a:ext cx="17004324" cy="4179734"/>
          </a:xfrm>
          <a:prstGeom prst="rect">
            <a:avLst/>
          </a:prstGeom>
          <a:noFill/>
        </p:spPr>
        <p:txBody>
          <a:bodyPr wrap="square" rtlCol="0">
            <a:spAutoFit/>
          </a:bodyPr>
          <a:lstStyle/>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cho điện áp một chiều U vào hai chổi điện A và B trong dây quấn phần ứng có dòng điện I</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ư</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Các thanh dẫn ab, cd có dòng điện nằm trong từ trường của stato, sẽ chịu lực F</a:t>
            </a:r>
            <a:r>
              <a:rPr lang="en-US" sz="3400" kern="100" baseline="-25000">
                <a:effectLst/>
                <a:latin typeface="Times New Roman" panose="02020603050405020304" pitchFamily="18" charset="0"/>
                <a:ea typeface="Calibri" panose="020F0502020204030204" pitchFamily="34" charset="0"/>
                <a:cs typeface="Times New Roman" panose="02020603050405020304" pitchFamily="18" charset="0"/>
              </a:rPr>
              <a:t>dt</a:t>
            </a: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 tác dụng làm cho roto quay.</a:t>
            </a:r>
          </a:p>
          <a:p>
            <a:pPr marL="457200" marR="0" indent="-457200" algn="just">
              <a:lnSpc>
                <a:spcPct val="107000"/>
              </a:lnSpc>
              <a:spcBef>
                <a:spcPts val="0"/>
              </a:spcBef>
              <a:spcAft>
                <a:spcPts val="800"/>
              </a:spcAft>
              <a:buFont typeface="Wingdings" panose="05000000000000000000" pitchFamily="2" charset="2"/>
              <a:buChar char="Ø"/>
            </a:pPr>
            <a:r>
              <a:rPr lang="en-US" sz="3400" kern="100">
                <a:effectLst/>
                <a:latin typeface="Times New Roman" panose="02020603050405020304" pitchFamily="18" charset="0"/>
                <a:ea typeface="Calibri" panose="020F0502020204030204" pitchFamily="34" charset="0"/>
                <a:cs typeface="Times New Roman" panose="02020603050405020304" pitchFamily="18" charset="0"/>
              </a:rPr>
              <a:t>Khi phần ứng quay được nửa vòng, vị trí các thanh dẫn ab, cd đổi chỗ nhau, do đó phiến góp đổi chiều dòng điện, giữ cho chiều lực tác dụng không đổi, đảm bảo động cơ có chiều quay không đổi.</a:t>
            </a:r>
          </a:p>
          <a:p>
            <a:pPr algn="just"/>
            <a:endParaRPr lang="en-US" sz="340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685062D0-1350-E1AE-6AD7-DCD21E64C9B8}"/>
              </a:ext>
            </a:extLst>
          </p:cNvPr>
          <p:cNvGrpSpPr/>
          <p:nvPr/>
        </p:nvGrpSpPr>
        <p:grpSpPr>
          <a:xfrm>
            <a:off x="728750" y="5845270"/>
            <a:ext cx="17424400" cy="4205738"/>
            <a:chOff x="728750" y="5845270"/>
            <a:chExt cx="17424400" cy="4205738"/>
          </a:xfrm>
        </p:grpSpPr>
        <p:sp>
          <p:nvSpPr>
            <p:cNvPr id="32" name="TextBox 31">
              <a:extLst>
                <a:ext uri="{FF2B5EF4-FFF2-40B4-BE49-F238E27FC236}">
                  <a16:creationId xmlns:a16="http://schemas.microsoft.com/office/drawing/2014/main" id="{23A55C97-A37E-EBA0-E12E-A753955BA36A}"/>
                </a:ext>
              </a:extLst>
            </p:cNvPr>
            <p:cNvSpPr txBox="1"/>
            <p:nvPr/>
          </p:nvSpPr>
          <p:spPr>
            <a:xfrm>
              <a:off x="728750" y="5845270"/>
              <a:ext cx="17424400" cy="1938992"/>
            </a:xfrm>
            <a:prstGeom prst="rect">
              <a:avLst/>
            </a:prstGeom>
            <a:noFill/>
          </p:spPr>
          <p:txBody>
            <a:bodyPr wrap="square" rtlCol="0">
              <a:spAutoFit/>
            </a:bodyPr>
            <a:lstStyle/>
            <a:p>
              <a:pPr marL="465138" indent="-465138"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C</a:t>
              </a:r>
              <a:r>
                <a:rPr lang="en-US" sz="3400" b="0" i="0">
                  <a:effectLst/>
                  <a:latin typeface="Times New Roman" panose="02020603050405020304" pitchFamily="18" charset="0"/>
                  <a:cs typeface="Times New Roman" panose="02020603050405020304" pitchFamily="18" charset="0"/>
                </a:rPr>
                <a:t>ó đặc tính tốc độ và mô men lớn, có hiệu quả cao, thời gian hoạt động dài và hoạt động ít sinh ra nhiễu, </a:t>
              </a:r>
              <a:r>
                <a:rPr lang="vi-VN" sz="3400" b="0" i="0">
                  <a:effectLst/>
                  <a:latin typeface="Times New Roman" panose="02020603050405020304" pitchFamily="18" charset="0"/>
                  <a:cs typeface="Times New Roman" panose="02020603050405020304" pitchFamily="18" charset="0"/>
                </a:rPr>
                <a:t>tỉ số</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mô men truyền đến động cơ cao hơn, phục vụ tốt cho các ứng dụng đòi hỏi có kích thước</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và khối lượng nhỏ</a:t>
              </a:r>
              <a:r>
                <a:rPr lang="en-US" sz="3400" b="0" i="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a:p>
          </p:txBody>
        </p:sp>
        <p:sp>
          <p:nvSpPr>
            <p:cNvPr id="33" name="Arrow: Bent-Up 32">
              <a:extLst>
                <a:ext uri="{FF2B5EF4-FFF2-40B4-BE49-F238E27FC236}">
                  <a16:creationId xmlns:a16="http://schemas.microsoft.com/office/drawing/2014/main" id="{37BD0FEB-E5FD-00A8-28A4-C7A6A4432A7A}"/>
                </a:ext>
              </a:extLst>
            </p:cNvPr>
            <p:cNvSpPr/>
            <p:nvPr/>
          </p:nvSpPr>
          <p:spPr>
            <a:xfrm rot="5400000">
              <a:off x="2540668" y="7309133"/>
              <a:ext cx="535624" cy="950259"/>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6F6CF65B-8B1B-6CDE-279B-92FF32B82790}"/>
                </a:ext>
              </a:extLst>
            </p:cNvPr>
            <p:cNvSpPr txBox="1"/>
            <p:nvPr/>
          </p:nvSpPr>
          <p:spPr>
            <a:xfrm>
              <a:off x="3508406" y="7621048"/>
              <a:ext cx="5872973" cy="615553"/>
            </a:xfrm>
            <a:prstGeom prst="rect">
              <a:avLst/>
            </a:prstGeom>
            <a:noFill/>
          </p:spPr>
          <p:txBody>
            <a:bodyPr wrap="square" rtlCol="0">
              <a:spAutoFit/>
            </a:bodyPr>
            <a:lstStyle/>
            <a:p>
              <a:pPr algn="just"/>
              <a:r>
                <a:rPr lang="en-US" sz="3400">
                  <a:latin typeface="Times New Roman" panose="02020603050405020304" pitchFamily="18" charset="0"/>
                  <a:cs typeface="Times New Roman" panose="02020603050405020304" pitchFamily="18" charset="0"/>
                </a:rPr>
                <a:t>Phù hợp để thiết kế những robot</a:t>
              </a:r>
            </a:p>
          </p:txBody>
        </p:sp>
        <p:sp>
          <p:nvSpPr>
            <p:cNvPr id="35" name="TextBox 34">
              <a:extLst>
                <a:ext uri="{FF2B5EF4-FFF2-40B4-BE49-F238E27FC236}">
                  <a16:creationId xmlns:a16="http://schemas.microsoft.com/office/drawing/2014/main" id="{55FFEBCA-6BE3-1166-C2BE-45D419EB9911}"/>
                </a:ext>
              </a:extLst>
            </p:cNvPr>
            <p:cNvSpPr txBox="1"/>
            <p:nvPr/>
          </p:nvSpPr>
          <p:spPr>
            <a:xfrm>
              <a:off x="728750" y="8274568"/>
              <a:ext cx="17424400" cy="1138773"/>
            </a:xfrm>
            <a:prstGeom prst="rect">
              <a:avLst/>
            </a:prstGeom>
            <a:noFill/>
          </p:spPr>
          <p:txBody>
            <a:bodyPr wrap="square">
              <a:spAutoFit/>
            </a:bodyPr>
            <a:lstStyle/>
            <a:p>
              <a:pPr marL="465138" indent="-465138" algn="just">
                <a:buFont typeface="Arial" panose="020B0604020202020204" pitchFamily="34" charset="0"/>
                <a:buChar char="•"/>
              </a:pPr>
              <a:r>
                <a:rPr lang="vi-VN" sz="3400" b="0" i="0">
                  <a:effectLst/>
                  <a:latin typeface="+mj-lt"/>
                </a:rPr>
                <a:t>Động cơ DC được ứng dụng rỗng rãi trong những ứng dụng của động cơ như</a:t>
              </a:r>
              <a:r>
                <a:rPr lang="en-US" sz="3400" b="0" i="0">
                  <a:effectLst/>
                  <a:latin typeface="+mj-lt"/>
                </a:rPr>
                <a:t> </a:t>
              </a:r>
              <a:r>
                <a:rPr lang="vi-VN" sz="3400" b="0" i="0">
                  <a:effectLst/>
                  <a:latin typeface="+mj-lt"/>
                </a:rPr>
                <a:t>quạt, bơm, thiết bị tự động, điều khiển bánh lái trong xe hơi</a:t>
              </a:r>
              <a:r>
                <a:rPr lang="en-US" sz="3400" b="0" i="0">
                  <a:effectLst/>
                  <a:latin typeface="+mj-lt"/>
                </a:rPr>
                <a:t>.</a:t>
              </a:r>
            </a:p>
          </p:txBody>
        </p:sp>
        <p:sp>
          <p:nvSpPr>
            <p:cNvPr id="36" name="TextBox 35">
              <a:extLst>
                <a:ext uri="{FF2B5EF4-FFF2-40B4-BE49-F238E27FC236}">
                  <a16:creationId xmlns:a16="http://schemas.microsoft.com/office/drawing/2014/main" id="{FFB402EC-B7E0-99A6-D23D-EA0F458DDF43}"/>
                </a:ext>
              </a:extLst>
            </p:cNvPr>
            <p:cNvSpPr txBox="1"/>
            <p:nvPr/>
          </p:nvSpPr>
          <p:spPr>
            <a:xfrm>
              <a:off x="728750" y="9435455"/>
              <a:ext cx="17424400" cy="615553"/>
            </a:xfrm>
            <a:prstGeom prst="rect">
              <a:avLst/>
            </a:prstGeom>
            <a:noFill/>
          </p:spPr>
          <p:txBody>
            <a:bodyPr wrap="square">
              <a:spAutoFit/>
            </a:bodyPr>
            <a:lstStyle/>
            <a:p>
              <a:pPr marL="457200" indent="-457200"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Nhược điểm của động cơ DC là có những vấn đề khó khăn trong việc thay dổi hương và tốc độ</a:t>
              </a:r>
            </a:p>
          </p:txBody>
        </p:sp>
      </p:grpSp>
      <p:sp>
        <p:nvSpPr>
          <p:cNvPr id="4" name="Isosceles Triangle 3">
            <a:extLst>
              <a:ext uri="{FF2B5EF4-FFF2-40B4-BE49-F238E27FC236}">
                <a16:creationId xmlns:a16="http://schemas.microsoft.com/office/drawing/2014/main" id="{72048C1D-1799-0612-46A3-7CB3A8A6EFA9}"/>
              </a:ext>
            </a:extLst>
          </p:cNvPr>
          <p:cNvSpPr/>
          <p:nvPr/>
        </p:nvSpPr>
        <p:spPr>
          <a:xfrm>
            <a:off x="0" y="11178817"/>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8C174FC-C3F8-7ACB-8370-045D1139F37E}"/>
              </a:ext>
            </a:extLst>
          </p:cNvPr>
          <p:cNvSpPr/>
          <p:nvPr/>
        </p:nvSpPr>
        <p:spPr>
          <a:xfrm>
            <a:off x="9144000" y="11168800"/>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D25A514B-5147-C250-D79D-6C3F8EABDBA3}"/>
              </a:ext>
            </a:extLst>
          </p:cNvPr>
          <p:cNvSpPr/>
          <p:nvPr/>
        </p:nvSpPr>
        <p:spPr>
          <a:xfrm flipV="1">
            <a:off x="4572000" y="-12058151"/>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CE963E3F-8E83-5F1C-BFCC-F9283828FF17}"/>
              </a:ext>
            </a:extLst>
          </p:cNvPr>
          <p:cNvSpPr/>
          <p:nvPr/>
        </p:nvSpPr>
        <p:spPr>
          <a:xfrm flipV="1">
            <a:off x="13716000" y="-12066450"/>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9CD40198-8186-788A-8F23-F16637B7E242}"/>
              </a:ext>
            </a:extLst>
          </p:cNvPr>
          <p:cNvSpPr/>
          <p:nvPr/>
        </p:nvSpPr>
        <p:spPr>
          <a:xfrm flipV="1">
            <a:off x="-4579141" y="-12058151"/>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BEA327-F591-E767-DC95-4B1783C6C18A}"/>
              </a:ext>
            </a:extLst>
          </p:cNvPr>
          <p:cNvSpPr txBox="1"/>
          <p:nvPr/>
        </p:nvSpPr>
        <p:spPr>
          <a:xfrm>
            <a:off x="-8952671" y="4635668"/>
            <a:ext cx="8747059"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Phương Hướng Khắc Phục </a:t>
            </a:r>
          </a:p>
        </p:txBody>
      </p:sp>
    </p:spTree>
    <p:extLst>
      <p:ext uri="{BB962C8B-B14F-4D97-AF65-F5344CB8AC3E}">
        <p14:creationId xmlns:p14="http://schemas.microsoft.com/office/powerpoint/2010/main" val="329102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213F95E-047E-3920-9CA0-323E441D6D33}"/>
              </a:ext>
            </a:extLst>
          </p:cNvPr>
          <p:cNvGrpSpPr/>
          <p:nvPr/>
        </p:nvGrpSpPr>
        <p:grpSpPr>
          <a:xfrm>
            <a:off x="-7467372" y="2401200"/>
            <a:ext cx="6024695" cy="4837176"/>
            <a:chOff x="-7467372" y="2401200"/>
            <a:chExt cx="6024695" cy="4837176"/>
          </a:xfrm>
        </p:grpSpPr>
        <p:sp>
          <p:nvSpPr>
            <p:cNvPr id="3" name="Flowchart: Connector 2">
              <a:extLst>
                <a:ext uri="{FF2B5EF4-FFF2-40B4-BE49-F238E27FC236}">
                  <a16:creationId xmlns:a16="http://schemas.microsoft.com/office/drawing/2014/main" id="{9D77C4C8-CB42-11AE-4EA4-3F2F5F183670}"/>
                </a:ext>
              </a:extLst>
            </p:cNvPr>
            <p:cNvSpPr/>
            <p:nvPr/>
          </p:nvSpPr>
          <p:spPr>
            <a:xfrm>
              <a:off x="-6873759" y="2401200"/>
              <a:ext cx="4837471" cy="4837176"/>
            </a:xfrm>
            <a:prstGeom prst="flowChartConnector">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3B298F-2313-9966-1256-F66A60B85905}"/>
                </a:ext>
              </a:extLst>
            </p:cNvPr>
            <p:cNvSpPr txBox="1"/>
            <p:nvPr/>
          </p:nvSpPr>
          <p:spPr>
            <a:xfrm>
              <a:off x="-7467372" y="4235012"/>
              <a:ext cx="6024695" cy="1169551"/>
            </a:xfrm>
            <a:prstGeom prst="rect">
              <a:avLst/>
            </a:prstGeom>
            <a:noFill/>
          </p:spPr>
          <p:txBody>
            <a:bodyPr wrap="square">
              <a:spAutoFit/>
            </a:bodyPr>
            <a:lstStyle/>
            <a:p>
              <a:pPr algn="ctr"/>
              <a:r>
                <a:rPr lang="en-US" sz="6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Giải Pháp</a:t>
              </a:r>
            </a:p>
          </p:txBody>
        </p:sp>
      </p:grpSp>
      <p:grpSp>
        <p:nvGrpSpPr>
          <p:cNvPr id="5" name="Group 4">
            <a:extLst>
              <a:ext uri="{FF2B5EF4-FFF2-40B4-BE49-F238E27FC236}">
                <a16:creationId xmlns:a16="http://schemas.microsoft.com/office/drawing/2014/main" id="{B143C96B-3409-3514-A247-17FB2424715B}"/>
              </a:ext>
            </a:extLst>
          </p:cNvPr>
          <p:cNvGrpSpPr/>
          <p:nvPr/>
        </p:nvGrpSpPr>
        <p:grpSpPr>
          <a:xfrm rot="5400000">
            <a:off x="-6506595" y="2605146"/>
            <a:ext cx="4103136" cy="8532421"/>
            <a:chOff x="-4741099" y="1884995"/>
            <a:chExt cx="4103136" cy="8532421"/>
          </a:xfrm>
        </p:grpSpPr>
        <p:sp>
          <p:nvSpPr>
            <p:cNvPr id="6" name="Freeform: Shape 5">
              <a:extLst>
                <a:ext uri="{FF2B5EF4-FFF2-40B4-BE49-F238E27FC236}">
                  <a16:creationId xmlns:a16="http://schemas.microsoft.com/office/drawing/2014/main" id="{6C201283-0C80-33F6-22F8-8B7BEACF3704}"/>
                </a:ext>
              </a:extLst>
            </p:cNvPr>
            <p:cNvSpPr/>
            <p:nvPr/>
          </p:nvSpPr>
          <p:spPr>
            <a:xfrm>
              <a:off x="-4741099" y="1884995"/>
              <a:ext cx="4103136" cy="4101318"/>
            </a:xfrm>
            <a:custGeom>
              <a:avLst/>
              <a:gdLst>
                <a:gd name="connsiteX0" fmla="*/ 0 w 4103136"/>
                <a:gd name="connsiteY0" fmla="*/ 0 h 4101318"/>
                <a:gd name="connsiteX1" fmla="*/ 48128 w 4103136"/>
                <a:gd name="connsiteY1" fmla="*/ 1178 h 4101318"/>
                <a:gd name="connsiteX2" fmla="*/ 4101748 w 4103136"/>
                <a:gd name="connsiteY2" fmla="*/ 4046464 h 4101318"/>
                <a:gd name="connsiteX3" fmla="*/ 4103136 w 4103136"/>
                <a:gd name="connsiteY3" fmla="*/ 4101318 h 4101318"/>
                <a:gd name="connsiteX4" fmla="*/ 2736253 w 4103136"/>
                <a:gd name="connsiteY4" fmla="*/ 4101318 h 4101318"/>
                <a:gd name="connsiteX5" fmla="*/ 2729564 w 4103136"/>
                <a:gd name="connsiteY5" fmla="*/ 3968933 h 4101318"/>
                <a:gd name="connsiteX6" fmla="*/ 114230 w 4103136"/>
                <a:gd name="connsiteY6" fmla="*/ 1371891 h 4101318"/>
                <a:gd name="connsiteX7" fmla="*/ 0 w 4103136"/>
                <a:gd name="connsiteY7" fmla="*/ 1366486 h 4101318"/>
                <a:gd name="connsiteX8" fmla="*/ 0 w 4103136"/>
                <a:gd name="connsiteY8" fmla="*/ 0 h 41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136" h="4101318">
                  <a:moveTo>
                    <a:pt x="0" y="0"/>
                  </a:moveTo>
                  <a:lnTo>
                    <a:pt x="48128" y="1178"/>
                  </a:lnTo>
                  <a:cubicBezTo>
                    <a:pt x="2235790" y="108553"/>
                    <a:pt x="3990901" y="1860702"/>
                    <a:pt x="4101748" y="4046464"/>
                  </a:cubicBezTo>
                  <a:lnTo>
                    <a:pt x="4103136" y="4101318"/>
                  </a:lnTo>
                  <a:lnTo>
                    <a:pt x="2736253" y="4101318"/>
                  </a:lnTo>
                  <a:lnTo>
                    <a:pt x="2729564" y="3968933"/>
                  </a:lnTo>
                  <a:cubicBezTo>
                    <a:pt x="2589881" y="2594429"/>
                    <a:pt x="1492160" y="1502956"/>
                    <a:pt x="114230" y="1371891"/>
                  </a:cubicBezTo>
                  <a:lnTo>
                    <a:pt x="0" y="1366486"/>
                  </a:lnTo>
                  <a:lnTo>
                    <a:pt x="0" y="0"/>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DEAF78F1-E4FB-B170-1ABB-24E03CCEC865}"/>
                </a:ext>
              </a:extLst>
            </p:cNvPr>
            <p:cNvSpPr/>
            <p:nvPr/>
          </p:nvSpPr>
          <p:spPr>
            <a:xfrm>
              <a:off x="-4741099" y="6316096"/>
              <a:ext cx="4103136" cy="4101320"/>
            </a:xfrm>
            <a:custGeom>
              <a:avLst/>
              <a:gdLst>
                <a:gd name="connsiteX0" fmla="*/ 2736253 w 4103136"/>
                <a:gd name="connsiteY0" fmla="*/ 0 h 4101320"/>
                <a:gd name="connsiteX1" fmla="*/ 4103136 w 4103136"/>
                <a:gd name="connsiteY1" fmla="*/ 0 h 4101320"/>
                <a:gd name="connsiteX2" fmla="*/ 4101748 w 4103136"/>
                <a:gd name="connsiteY2" fmla="*/ 54856 h 4101320"/>
                <a:gd name="connsiteX3" fmla="*/ 48128 w 4103136"/>
                <a:gd name="connsiteY3" fmla="*/ 4100141 h 4101320"/>
                <a:gd name="connsiteX4" fmla="*/ 0 w 4103136"/>
                <a:gd name="connsiteY4" fmla="*/ 4101320 h 4101320"/>
                <a:gd name="connsiteX5" fmla="*/ 0 w 4103136"/>
                <a:gd name="connsiteY5" fmla="*/ 2734833 h 4101320"/>
                <a:gd name="connsiteX6" fmla="*/ 114230 w 4103136"/>
                <a:gd name="connsiteY6" fmla="*/ 2729428 h 4101320"/>
                <a:gd name="connsiteX7" fmla="*/ 2729564 w 4103136"/>
                <a:gd name="connsiteY7" fmla="*/ 132387 h 4101320"/>
                <a:gd name="connsiteX8" fmla="*/ 2736253 w 4103136"/>
                <a:gd name="connsiteY8" fmla="*/ 0 h 410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136" h="4101320">
                  <a:moveTo>
                    <a:pt x="2736253" y="0"/>
                  </a:moveTo>
                  <a:lnTo>
                    <a:pt x="4103136" y="0"/>
                  </a:lnTo>
                  <a:lnTo>
                    <a:pt x="4101748" y="54856"/>
                  </a:lnTo>
                  <a:cubicBezTo>
                    <a:pt x="3990901" y="2240618"/>
                    <a:pt x="2235790" y="3992766"/>
                    <a:pt x="48128" y="4100141"/>
                  </a:cubicBezTo>
                  <a:lnTo>
                    <a:pt x="0" y="4101320"/>
                  </a:lnTo>
                  <a:lnTo>
                    <a:pt x="0" y="2734833"/>
                  </a:lnTo>
                  <a:lnTo>
                    <a:pt x="114230" y="2729428"/>
                  </a:lnTo>
                  <a:cubicBezTo>
                    <a:pt x="1492160" y="2598363"/>
                    <a:pt x="2589881" y="1506891"/>
                    <a:pt x="2729564" y="132387"/>
                  </a:cubicBezTo>
                  <a:lnTo>
                    <a:pt x="2736253" y="0"/>
                  </a:lnTo>
                  <a:close/>
                </a:path>
              </a:pathLst>
            </a:cu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C1CE69B9-CFD2-3C9A-1CE3-A02D034B728F}"/>
                </a:ext>
              </a:extLst>
            </p:cNvPr>
            <p:cNvSpPr/>
            <p:nvPr/>
          </p:nvSpPr>
          <p:spPr>
            <a:xfrm rot="2621990">
              <a:off x="-3674613" y="3580137"/>
              <a:ext cx="2006640" cy="923330"/>
            </a:xfrm>
            <a:prstGeom prst="rect">
              <a:avLst/>
            </a:prstGeom>
            <a:noFill/>
          </p:spPr>
          <p:txBody>
            <a:bodyPr wrap="none" lIns="91440" tIns="45720" rIns="91440" bIns="45720">
              <a:prstTxWarp prst="textArchUp">
                <a:avLst/>
              </a:prstTxWarp>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CẦU H</a:t>
              </a:r>
              <a:endPar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Rectangle 8">
              <a:extLst>
                <a:ext uri="{FF2B5EF4-FFF2-40B4-BE49-F238E27FC236}">
                  <a16:creationId xmlns:a16="http://schemas.microsoft.com/office/drawing/2014/main" id="{78568797-7814-91DA-0CBA-13E3FA74B629}"/>
                </a:ext>
              </a:extLst>
            </p:cNvPr>
            <p:cNvSpPr/>
            <p:nvPr/>
          </p:nvSpPr>
          <p:spPr>
            <a:xfrm rot="7917652">
              <a:off x="-3651562" y="7756766"/>
              <a:ext cx="2006640" cy="923330"/>
            </a:xfrm>
            <a:prstGeom prst="rect">
              <a:avLst/>
            </a:prstGeom>
            <a:noFill/>
          </p:spPr>
          <p:txBody>
            <a:bodyPr wrap="none" lIns="91440" tIns="45720" rIns="91440" bIns="45720">
              <a:prstTxWarp prst="textArchUp">
                <a:avLst/>
              </a:prstTxWarp>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IC</a:t>
              </a:r>
              <a:endPar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pic>
        <p:nvPicPr>
          <p:cNvPr id="10" name="Picture 8" descr="Buy L298N Based Motor Driver Module – 2A Online at Robu.in">
            <a:extLst>
              <a:ext uri="{FF2B5EF4-FFF2-40B4-BE49-F238E27FC236}">
                <a16:creationId xmlns:a16="http://schemas.microsoft.com/office/drawing/2014/main" id="{BBEB4169-FFE6-A8CC-69A6-433081CBD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424" y="-5356087"/>
            <a:ext cx="5121099" cy="5121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293D Motor Driver IC Used In Robots – Buy Online India">
            <a:extLst>
              <a:ext uri="{FF2B5EF4-FFF2-40B4-BE49-F238E27FC236}">
                <a16:creationId xmlns:a16="http://schemas.microsoft.com/office/drawing/2014/main" id="{000DD2CA-DA0E-54B1-887E-F1B3BD345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979" y="10664371"/>
            <a:ext cx="4958544" cy="49585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0C857FDC-03D4-FC11-E7EB-600CCE9704AA}"/>
              </a:ext>
            </a:extLst>
          </p:cNvPr>
          <p:cNvCxnSpPr>
            <a:cxnSpLocks/>
          </p:cNvCxnSpPr>
          <p:nvPr/>
        </p:nvCxnSpPr>
        <p:spPr>
          <a:xfrm flipV="1">
            <a:off x="4880073" y="-2817267"/>
            <a:ext cx="1875203" cy="419099"/>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8E4D557C-C770-60F9-77F4-DD158D64B48C}"/>
              </a:ext>
            </a:extLst>
          </p:cNvPr>
          <p:cNvCxnSpPr>
            <a:cxnSpLocks/>
          </p:cNvCxnSpPr>
          <p:nvPr/>
        </p:nvCxnSpPr>
        <p:spPr>
          <a:xfrm>
            <a:off x="5049776" y="12607778"/>
            <a:ext cx="1875203" cy="535865"/>
          </a:xfrm>
          <a:prstGeom prst="bentConnector3">
            <a:avLst/>
          </a:prstGeom>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D9EBAF09-AE09-3BBD-EBB3-99DA9D015AAD}"/>
              </a:ext>
            </a:extLst>
          </p:cNvPr>
          <p:cNvPicPr>
            <a:picLocks noChangeAspect="1"/>
          </p:cNvPicPr>
          <p:nvPr/>
        </p:nvPicPr>
        <p:blipFill>
          <a:blip r:embed="rId4"/>
          <a:stretch>
            <a:fillRect/>
          </a:stretch>
        </p:blipFill>
        <p:spPr>
          <a:xfrm>
            <a:off x="2021259" y="-6924747"/>
            <a:ext cx="6855061" cy="5984789"/>
          </a:xfrm>
          <a:prstGeom prst="rect">
            <a:avLst/>
          </a:prstGeom>
        </p:spPr>
      </p:pic>
      <p:pic>
        <p:nvPicPr>
          <p:cNvPr id="15" name="Picture 14">
            <a:extLst>
              <a:ext uri="{FF2B5EF4-FFF2-40B4-BE49-F238E27FC236}">
                <a16:creationId xmlns:a16="http://schemas.microsoft.com/office/drawing/2014/main" id="{96E290A1-31AC-0229-E874-12ED0069A2A7}"/>
              </a:ext>
            </a:extLst>
          </p:cNvPr>
          <p:cNvPicPr>
            <a:picLocks noChangeAspect="1"/>
          </p:cNvPicPr>
          <p:nvPr/>
        </p:nvPicPr>
        <p:blipFill>
          <a:blip r:embed="rId5"/>
          <a:stretch>
            <a:fillRect/>
          </a:stretch>
        </p:blipFill>
        <p:spPr>
          <a:xfrm>
            <a:off x="10307949" y="11270044"/>
            <a:ext cx="7197102" cy="6363459"/>
          </a:xfrm>
          <a:prstGeom prst="rect">
            <a:avLst/>
          </a:prstGeom>
        </p:spPr>
      </p:pic>
      <p:pic>
        <p:nvPicPr>
          <p:cNvPr id="16" name="Picture 6" descr="Điều Khiển Động Cơ DC, So Sánh Lợi Hại Của Từng Phương Pháp">
            <a:extLst>
              <a:ext uri="{FF2B5EF4-FFF2-40B4-BE49-F238E27FC236}">
                <a16:creationId xmlns:a16="http://schemas.microsoft.com/office/drawing/2014/main" id="{EC372D71-2BF1-64FF-856D-886B1EAB6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6153" y="998773"/>
            <a:ext cx="4514850" cy="44862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6B3D830-FB6E-DEAB-E89D-4BF024EA14AB}"/>
              </a:ext>
            </a:extLst>
          </p:cNvPr>
          <p:cNvGrpSpPr/>
          <p:nvPr/>
        </p:nvGrpSpPr>
        <p:grpSpPr>
          <a:xfrm>
            <a:off x="-18836821" y="0"/>
            <a:ext cx="18288000" cy="1367254"/>
            <a:chOff x="-19368655" y="0"/>
            <a:chExt cx="18288000" cy="1367254"/>
          </a:xfrm>
        </p:grpSpPr>
        <p:sp>
          <p:nvSpPr>
            <p:cNvPr id="18" name="Rectangle 17">
              <a:extLst>
                <a:ext uri="{FF2B5EF4-FFF2-40B4-BE49-F238E27FC236}">
                  <a16:creationId xmlns:a16="http://schemas.microsoft.com/office/drawing/2014/main" id="{10F031FA-3483-6377-6D8A-54CCAC2472D9}"/>
                </a:ext>
              </a:extLst>
            </p:cNvPr>
            <p:cNvSpPr/>
            <p:nvPr/>
          </p:nvSpPr>
          <p:spPr>
            <a:xfrm>
              <a:off x="-19368655" y="0"/>
              <a:ext cx="18288000" cy="136725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8A5BD45-DB18-6B78-65FC-E7B1EF5241F6}"/>
                </a:ext>
              </a:extLst>
            </p:cNvPr>
            <p:cNvSpPr txBox="1"/>
            <p:nvPr/>
          </p:nvSpPr>
          <p:spPr>
            <a:xfrm>
              <a:off x="-19203764" y="127835"/>
              <a:ext cx="13443533"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II. Ứng dụng và đặc điểm của động cơ DC. </a:t>
              </a:r>
            </a:p>
          </p:txBody>
        </p:sp>
      </p:grpSp>
      <p:grpSp>
        <p:nvGrpSpPr>
          <p:cNvPr id="20" name="Group 19">
            <a:extLst>
              <a:ext uri="{FF2B5EF4-FFF2-40B4-BE49-F238E27FC236}">
                <a16:creationId xmlns:a16="http://schemas.microsoft.com/office/drawing/2014/main" id="{34586B9D-5DDE-19F7-573C-A6B56CA30B0B}"/>
              </a:ext>
            </a:extLst>
          </p:cNvPr>
          <p:cNvGrpSpPr/>
          <p:nvPr/>
        </p:nvGrpSpPr>
        <p:grpSpPr>
          <a:xfrm>
            <a:off x="19452179" y="5538985"/>
            <a:ext cx="17424400" cy="4205738"/>
            <a:chOff x="728750" y="5845270"/>
            <a:chExt cx="17424400" cy="4205738"/>
          </a:xfrm>
        </p:grpSpPr>
        <p:sp>
          <p:nvSpPr>
            <p:cNvPr id="21" name="TextBox 20">
              <a:extLst>
                <a:ext uri="{FF2B5EF4-FFF2-40B4-BE49-F238E27FC236}">
                  <a16:creationId xmlns:a16="http://schemas.microsoft.com/office/drawing/2014/main" id="{8017A65C-843E-7344-56F2-9F73AF184319}"/>
                </a:ext>
              </a:extLst>
            </p:cNvPr>
            <p:cNvSpPr txBox="1"/>
            <p:nvPr/>
          </p:nvSpPr>
          <p:spPr>
            <a:xfrm>
              <a:off x="728750" y="5845270"/>
              <a:ext cx="17424400" cy="1938992"/>
            </a:xfrm>
            <a:prstGeom prst="rect">
              <a:avLst/>
            </a:prstGeom>
            <a:noFill/>
          </p:spPr>
          <p:txBody>
            <a:bodyPr wrap="square" rtlCol="0">
              <a:spAutoFit/>
            </a:bodyPr>
            <a:lstStyle/>
            <a:p>
              <a:pPr marL="465138" indent="-465138"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C</a:t>
              </a:r>
              <a:r>
                <a:rPr lang="en-US" sz="3400" b="0" i="0">
                  <a:effectLst/>
                  <a:latin typeface="Times New Roman" panose="02020603050405020304" pitchFamily="18" charset="0"/>
                  <a:cs typeface="Times New Roman" panose="02020603050405020304" pitchFamily="18" charset="0"/>
                </a:rPr>
                <a:t>ó đặc tính tốc độ và mô men lớn, có hiệu quả cao, thời gian hoạt động dài và hoạt động ít sinh ra nhiễu, </a:t>
              </a:r>
              <a:r>
                <a:rPr lang="vi-VN" sz="3400" b="0" i="0">
                  <a:effectLst/>
                  <a:latin typeface="Times New Roman" panose="02020603050405020304" pitchFamily="18" charset="0"/>
                  <a:cs typeface="Times New Roman" panose="02020603050405020304" pitchFamily="18" charset="0"/>
                </a:rPr>
                <a:t>tỉ số</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mô men truyền đến động cơ cao hơn, phục vụ tốt cho các ứng dụng đòi hỏi có kích thước</a:t>
              </a:r>
              <a:r>
                <a:rPr lang="en-US" sz="3400" b="0" i="0">
                  <a:effectLst/>
                  <a:latin typeface="Times New Roman" panose="02020603050405020304" pitchFamily="18" charset="0"/>
                  <a:cs typeface="Times New Roman" panose="02020603050405020304" pitchFamily="18" charset="0"/>
                </a:rPr>
                <a:t> </a:t>
              </a:r>
              <a:r>
                <a:rPr lang="vi-VN" sz="3400" b="0" i="0">
                  <a:effectLst/>
                  <a:latin typeface="Times New Roman" panose="02020603050405020304" pitchFamily="18" charset="0"/>
                  <a:cs typeface="Times New Roman" panose="02020603050405020304" pitchFamily="18" charset="0"/>
                </a:rPr>
                <a:t>và khối lượng nhỏ</a:t>
              </a:r>
              <a:r>
                <a:rPr lang="en-US" sz="3400" b="0" i="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a:p>
          </p:txBody>
        </p:sp>
        <p:sp>
          <p:nvSpPr>
            <p:cNvPr id="22" name="Arrow: Bent-Up 21">
              <a:extLst>
                <a:ext uri="{FF2B5EF4-FFF2-40B4-BE49-F238E27FC236}">
                  <a16:creationId xmlns:a16="http://schemas.microsoft.com/office/drawing/2014/main" id="{57D4917B-4686-5ADB-7E4C-CF99C1B81BEA}"/>
                </a:ext>
              </a:extLst>
            </p:cNvPr>
            <p:cNvSpPr/>
            <p:nvPr/>
          </p:nvSpPr>
          <p:spPr>
            <a:xfrm rot="5400000">
              <a:off x="2540668" y="7309133"/>
              <a:ext cx="535624" cy="950259"/>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300AA66-299A-CE89-0660-91A1F408DDFE}"/>
                </a:ext>
              </a:extLst>
            </p:cNvPr>
            <p:cNvSpPr txBox="1"/>
            <p:nvPr/>
          </p:nvSpPr>
          <p:spPr>
            <a:xfrm>
              <a:off x="3508406" y="7621048"/>
              <a:ext cx="5872973" cy="615553"/>
            </a:xfrm>
            <a:prstGeom prst="rect">
              <a:avLst/>
            </a:prstGeom>
            <a:noFill/>
          </p:spPr>
          <p:txBody>
            <a:bodyPr wrap="square" rtlCol="0">
              <a:spAutoFit/>
            </a:bodyPr>
            <a:lstStyle/>
            <a:p>
              <a:pPr algn="just"/>
              <a:r>
                <a:rPr lang="en-US" sz="3400">
                  <a:latin typeface="Times New Roman" panose="02020603050405020304" pitchFamily="18" charset="0"/>
                  <a:cs typeface="Times New Roman" panose="02020603050405020304" pitchFamily="18" charset="0"/>
                </a:rPr>
                <a:t>Phù hợp để thiết kế những robot</a:t>
              </a:r>
            </a:p>
          </p:txBody>
        </p:sp>
        <p:sp>
          <p:nvSpPr>
            <p:cNvPr id="24" name="TextBox 23">
              <a:extLst>
                <a:ext uri="{FF2B5EF4-FFF2-40B4-BE49-F238E27FC236}">
                  <a16:creationId xmlns:a16="http://schemas.microsoft.com/office/drawing/2014/main" id="{8CAD1A13-184B-F198-EFB7-4574CCF049FD}"/>
                </a:ext>
              </a:extLst>
            </p:cNvPr>
            <p:cNvSpPr txBox="1"/>
            <p:nvPr/>
          </p:nvSpPr>
          <p:spPr>
            <a:xfrm>
              <a:off x="728750" y="8274568"/>
              <a:ext cx="17424400" cy="1138773"/>
            </a:xfrm>
            <a:prstGeom prst="rect">
              <a:avLst/>
            </a:prstGeom>
            <a:noFill/>
          </p:spPr>
          <p:txBody>
            <a:bodyPr wrap="square">
              <a:spAutoFit/>
            </a:bodyPr>
            <a:lstStyle/>
            <a:p>
              <a:pPr marL="465138" indent="-465138" algn="just">
                <a:buFont typeface="Arial" panose="020B0604020202020204" pitchFamily="34" charset="0"/>
                <a:buChar char="•"/>
              </a:pPr>
              <a:r>
                <a:rPr lang="vi-VN" sz="3400" b="0" i="0">
                  <a:effectLst/>
                  <a:latin typeface="+mj-lt"/>
                </a:rPr>
                <a:t>Động cơ DC được ứng dụng rỗng rãi trong những ứng dụng của động cơ như</a:t>
              </a:r>
              <a:r>
                <a:rPr lang="en-US" sz="3400" b="0" i="0">
                  <a:effectLst/>
                  <a:latin typeface="+mj-lt"/>
                </a:rPr>
                <a:t> </a:t>
              </a:r>
              <a:r>
                <a:rPr lang="vi-VN" sz="3400" b="0" i="0">
                  <a:effectLst/>
                  <a:latin typeface="+mj-lt"/>
                </a:rPr>
                <a:t>quạt, bơm, thiết bị tự động, điều khiển bánh lái trong xe hơi</a:t>
              </a:r>
              <a:r>
                <a:rPr lang="en-US" sz="3400" b="0" i="0">
                  <a:effectLst/>
                  <a:latin typeface="+mj-lt"/>
                </a:rPr>
                <a:t>.</a:t>
              </a:r>
            </a:p>
          </p:txBody>
        </p:sp>
        <p:sp>
          <p:nvSpPr>
            <p:cNvPr id="25" name="TextBox 24">
              <a:extLst>
                <a:ext uri="{FF2B5EF4-FFF2-40B4-BE49-F238E27FC236}">
                  <a16:creationId xmlns:a16="http://schemas.microsoft.com/office/drawing/2014/main" id="{CA7396D2-DB05-71A1-E947-DF3B3EDBC4CA}"/>
                </a:ext>
              </a:extLst>
            </p:cNvPr>
            <p:cNvSpPr txBox="1"/>
            <p:nvPr/>
          </p:nvSpPr>
          <p:spPr>
            <a:xfrm>
              <a:off x="728750" y="9435455"/>
              <a:ext cx="17424400" cy="615553"/>
            </a:xfrm>
            <a:prstGeom prst="rect">
              <a:avLst/>
            </a:prstGeom>
            <a:noFill/>
          </p:spPr>
          <p:txBody>
            <a:bodyPr wrap="square">
              <a:spAutoFit/>
            </a:bodyPr>
            <a:lstStyle/>
            <a:p>
              <a:pPr marL="457200" indent="-457200" algn="just">
                <a:buFont typeface="Arial" panose="020B0604020202020204" pitchFamily="34" charset="0"/>
                <a:buChar char="•"/>
              </a:pPr>
              <a:r>
                <a:rPr lang="en-US" sz="3400">
                  <a:latin typeface="Times New Roman" panose="02020603050405020304" pitchFamily="18" charset="0"/>
                  <a:cs typeface="Times New Roman" panose="02020603050405020304" pitchFamily="18" charset="0"/>
                </a:rPr>
                <a:t>Nhược điểm của động cơ DC là có những vấn đề khó khăn trong việc thay dổi hương và tốc độ</a:t>
              </a:r>
            </a:p>
          </p:txBody>
        </p:sp>
      </p:grpSp>
      <p:sp>
        <p:nvSpPr>
          <p:cNvPr id="26" name="TextBox 25">
            <a:extLst>
              <a:ext uri="{FF2B5EF4-FFF2-40B4-BE49-F238E27FC236}">
                <a16:creationId xmlns:a16="http://schemas.microsoft.com/office/drawing/2014/main" id="{853F5C40-A5EE-8A1C-A98E-786754C394B0}"/>
              </a:ext>
            </a:extLst>
          </p:cNvPr>
          <p:cNvSpPr txBox="1"/>
          <p:nvPr/>
        </p:nvSpPr>
        <p:spPr>
          <a:xfrm>
            <a:off x="2126765" y="-951604"/>
            <a:ext cx="6855061" cy="615553"/>
          </a:xfrm>
          <a:prstGeom prst="rect">
            <a:avLst/>
          </a:prstGeom>
          <a:noFill/>
        </p:spPr>
        <p:txBody>
          <a:bodyPr wrap="square" rtlCol="0">
            <a:spAutoFit/>
          </a:bodyPr>
          <a:lstStyle/>
          <a:p>
            <a:pPr algn="ctr"/>
            <a:r>
              <a:rPr lang="en-US" sz="3400" b="1">
                <a:latin typeface="Times New Roman" panose="02020603050405020304" pitchFamily="18" charset="0"/>
                <a:cs typeface="Times New Roman" panose="02020603050405020304" pitchFamily="18" charset="0"/>
              </a:rPr>
              <a:t>Q1 và Q3 dẫn</a:t>
            </a:r>
          </a:p>
        </p:txBody>
      </p:sp>
      <p:sp>
        <p:nvSpPr>
          <p:cNvPr id="27" name="TextBox 26">
            <a:extLst>
              <a:ext uri="{FF2B5EF4-FFF2-40B4-BE49-F238E27FC236}">
                <a16:creationId xmlns:a16="http://schemas.microsoft.com/office/drawing/2014/main" id="{DDDD2B21-88E4-DFBC-DC1E-B024F39D072D}"/>
              </a:ext>
            </a:extLst>
          </p:cNvPr>
          <p:cNvSpPr txBox="1"/>
          <p:nvPr/>
        </p:nvSpPr>
        <p:spPr>
          <a:xfrm>
            <a:off x="10478969" y="17655172"/>
            <a:ext cx="6855061" cy="615553"/>
          </a:xfrm>
          <a:prstGeom prst="rect">
            <a:avLst/>
          </a:prstGeom>
          <a:noFill/>
        </p:spPr>
        <p:txBody>
          <a:bodyPr wrap="square" rtlCol="0">
            <a:spAutoFit/>
          </a:bodyPr>
          <a:lstStyle/>
          <a:p>
            <a:pPr algn="ctr"/>
            <a:r>
              <a:rPr lang="en-US" sz="3400" b="1">
                <a:latin typeface="Times New Roman" panose="02020603050405020304" pitchFamily="18" charset="0"/>
                <a:cs typeface="Times New Roman" panose="02020603050405020304" pitchFamily="18" charset="0"/>
              </a:rPr>
              <a:t>Q4 và Q2 dẫn</a:t>
            </a:r>
          </a:p>
        </p:txBody>
      </p:sp>
      <p:sp>
        <p:nvSpPr>
          <p:cNvPr id="36" name="Isosceles Triangle 35">
            <a:extLst>
              <a:ext uri="{FF2B5EF4-FFF2-40B4-BE49-F238E27FC236}">
                <a16:creationId xmlns:a16="http://schemas.microsoft.com/office/drawing/2014/main" id="{7F11D265-E982-A220-6940-E4C732FBAAC2}"/>
              </a:ext>
            </a:extLst>
          </p:cNvPr>
          <p:cNvSpPr/>
          <p:nvPr/>
        </p:nvSpPr>
        <p:spPr>
          <a:xfrm>
            <a:off x="0" y="-19161"/>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F34AF406-8327-AD9C-2C4E-C441FDAC6C2B}"/>
              </a:ext>
            </a:extLst>
          </p:cNvPr>
          <p:cNvSpPr/>
          <p:nvPr/>
        </p:nvSpPr>
        <p:spPr>
          <a:xfrm>
            <a:off x="9144000" y="-10017"/>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DA55120F-7757-3DC8-4CD1-BE83DF8AAD62}"/>
              </a:ext>
            </a:extLst>
          </p:cNvPr>
          <p:cNvSpPr/>
          <p:nvPr/>
        </p:nvSpPr>
        <p:spPr>
          <a:xfrm flipV="1">
            <a:off x="4572000" y="10017"/>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A5280C3A-BAD5-AE69-4BEE-93C98C223593}"/>
              </a:ext>
            </a:extLst>
          </p:cNvPr>
          <p:cNvSpPr/>
          <p:nvPr/>
        </p:nvSpPr>
        <p:spPr>
          <a:xfrm flipV="1">
            <a:off x="13716000" y="1718"/>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F2C6A88-9213-8D7B-AF2F-5308BE805A9F}"/>
              </a:ext>
            </a:extLst>
          </p:cNvPr>
          <p:cNvSpPr/>
          <p:nvPr/>
        </p:nvSpPr>
        <p:spPr>
          <a:xfrm flipV="1">
            <a:off x="-4579141" y="-19161"/>
            <a:ext cx="9144000" cy="10296144"/>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81DA070-FE88-F8BE-43A3-DDC8BC0F5221}"/>
              </a:ext>
            </a:extLst>
          </p:cNvPr>
          <p:cNvSpPr txBox="1"/>
          <p:nvPr/>
        </p:nvSpPr>
        <p:spPr>
          <a:xfrm>
            <a:off x="4849716" y="5038876"/>
            <a:ext cx="8747059"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Phương Hướng Khắc Phục </a:t>
            </a:r>
          </a:p>
        </p:txBody>
      </p:sp>
    </p:spTree>
    <p:extLst>
      <p:ext uri="{BB962C8B-B14F-4D97-AF65-F5344CB8AC3E}">
        <p14:creationId xmlns:p14="http://schemas.microsoft.com/office/powerpoint/2010/main" val="71429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Hình ảnh 5" descr="Ảnh có chứa hình trụ, biểu đồ, ống sáo, thiết kế&#10;&#10;Mô tả được tạo tự động">
            <a:extLst>
              <a:ext uri="{FF2B5EF4-FFF2-40B4-BE49-F238E27FC236}">
                <a16:creationId xmlns:a16="http://schemas.microsoft.com/office/drawing/2014/main" id="{737F0A18-2EA8-E010-0F45-849469BFE9DE}"/>
              </a:ext>
            </a:extLst>
          </p:cNvPr>
          <p:cNvPicPr>
            <a:picLocks noChangeAspect="1"/>
          </p:cNvPicPr>
          <p:nvPr/>
        </p:nvPicPr>
        <p:blipFill>
          <a:blip r:embed="rId2"/>
          <a:stretch>
            <a:fillRect/>
          </a:stretch>
        </p:blipFill>
        <p:spPr>
          <a:xfrm>
            <a:off x="1334094" y="965199"/>
            <a:ext cx="15619810" cy="8356600"/>
          </a:xfrm>
          <a:prstGeom prst="rect">
            <a:avLst/>
          </a:prstGeom>
        </p:spPr>
      </p:pic>
    </p:spTree>
    <p:extLst>
      <p:ext uri="{BB962C8B-B14F-4D97-AF65-F5344CB8AC3E}">
        <p14:creationId xmlns:p14="http://schemas.microsoft.com/office/powerpoint/2010/main" val="3152863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80A78677-9550-0919-FA15-AF025F235D0C}"/>
              </a:ext>
            </a:extLst>
          </p:cNvPr>
          <p:cNvPicPr>
            <a:picLocks noChangeAspect="1"/>
          </p:cNvPicPr>
          <p:nvPr/>
        </p:nvPicPr>
        <p:blipFill>
          <a:blip r:embed="rId2"/>
          <a:stretch>
            <a:fillRect/>
          </a:stretch>
        </p:blipFill>
        <p:spPr>
          <a:xfrm>
            <a:off x="1102359" y="965200"/>
            <a:ext cx="8890000" cy="8356600"/>
          </a:xfrm>
          <a:prstGeom prst="rect">
            <a:avLst/>
          </a:prstGeom>
        </p:spPr>
      </p:pic>
      <p:sp>
        <p:nvSpPr>
          <p:cNvPr id="5" name="Hộp Văn bản 4">
            <a:extLst>
              <a:ext uri="{FF2B5EF4-FFF2-40B4-BE49-F238E27FC236}">
                <a16:creationId xmlns:a16="http://schemas.microsoft.com/office/drawing/2014/main" id="{24E93BA7-38FF-4262-F2B6-BE10188FA749}"/>
              </a:ext>
            </a:extLst>
          </p:cNvPr>
          <p:cNvSpPr txBox="1"/>
          <p:nvPr/>
        </p:nvSpPr>
        <p:spPr>
          <a:xfrm>
            <a:off x="10573789" y="665351"/>
            <a:ext cx="7090756" cy="8956298"/>
          </a:xfrm>
          <a:prstGeom prst="rect">
            <a:avLst/>
          </a:prstGeom>
          <a:noFill/>
        </p:spPr>
        <p:txBody>
          <a:bodyPr wrap="square" rtlCol="0">
            <a:spAutoFit/>
          </a:bodyPr>
          <a:lstStyle/>
          <a:p>
            <a:pPr algn="just"/>
            <a:r>
              <a:rPr lang="vi-VN" sz="3600" b="1" i="0" dirty="0">
                <a:solidFill>
                  <a:srgbClr val="3A3A3A"/>
                </a:solidFill>
                <a:effectLst/>
                <a:latin typeface="Times New Roman" panose="02020603050405020304" pitchFamily="18" charset="0"/>
                <a:cs typeface="Times New Roman" panose="02020603050405020304" pitchFamily="18" charset="0"/>
              </a:rPr>
              <a:t>Chúng ta có thể điều khiển tốc độ của động cơ DC bằng cách đơn giản là điều khiển điện áp đầu vào của động cơ và phương pháp phổ biến nhất là sử dụng tín hiệu Điều </a:t>
            </a:r>
            <a:r>
              <a:rPr lang="en-US" sz="3600" b="1" dirty="0" err="1">
                <a:solidFill>
                  <a:srgbClr val="3A3A3A"/>
                </a:solidFill>
                <a:latin typeface="Times New Roman" panose="02020603050405020304" pitchFamily="18" charset="0"/>
                <a:cs typeface="Times New Roman" panose="02020603050405020304" pitchFamily="18" charset="0"/>
              </a:rPr>
              <a:t>khiển</a:t>
            </a:r>
            <a:r>
              <a:rPr lang="vi-VN" sz="3600" b="1" i="0" dirty="0">
                <a:solidFill>
                  <a:srgbClr val="3A3A3A"/>
                </a:solidFill>
                <a:effectLst/>
                <a:latin typeface="Times New Roman" panose="02020603050405020304" pitchFamily="18" charset="0"/>
                <a:cs typeface="Times New Roman" panose="02020603050405020304" pitchFamily="18" charset="0"/>
              </a:rPr>
              <a:t> độ rộng xung</a:t>
            </a:r>
            <a:r>
              <a:rPr lang="en-US" sz="3600" b="1" i="0" dirty="0">
                <a:solidFill>
                  <a:srgbClr val="3A3A3A"/>
                </a:solidFill>
                <a:effectLst/>
                <a:latin typeface="Times New Roman" panose="02020603050405020304" pitchFamily="18" charset="0"/>
                <a:cs typeface="Times New Roman" panose="02020603050405020304" pitchFamily="18" charset="0"/>
              </a:rPr>
              <a:t> </a:t>
            </a:r>
            <a:r>
              <a:rPr lang="vi-VN" sz="3600" b="1" i="0" dirty="0">
                <a:solidFill>
                  <a:srgbClr val="3A3A3A"/>
                </a:solidFill>
                <a:effectLst/>
                <a:latin typeface="Times New Roman" panose="02020603050405020304" pitchFamily="18" charset="0"/>
                <a:cs typeface="Times New Roman" panose="02020603050405020304" pitchFamily="18" charset="0"/>
              </a:rPr>
              <a:t>. Điều </a:t>
            </a:r>
            <a:r>
              <a:rPr lang="en-US" sz="3600" b="1" dirty="0" err="1">
                <a:solidFill>
                  <a:srgbClr val="3A3A3A"/>
                </a:solidFill>
                <a:latin typeface="Times New Roman" panose="02020603050405020304" pitchFamily="18" charset="0"/>
                <a:cs typeface="Times New Roman" panose="02020603050405020304" pitchFamily="18" charset="0"/>
              </a:rPr>
              <a:t>khiển</a:t>
            </a:r>
            <a:r>
              <a:rPr lang="vi-VN" sz="3600" b="1" i="0" dirty="0">
                <a:solidFill>
                  <a:srgbClr val="3A3A3A"/>
                </a:solidFill>
                <a:effectLst/>
                <a:latin typeface="Times New Roman" panose="02020603050405020304" pitchFamily="18" charset="0"/>
                <a:cs typeface="Times New Roman" panose="02020603050405020304" pitchFamily="18" charset="0"/>
              </a:rPr>
              <a:t> độ rộng xung</a:t>
            </a:r>
            <a:r>
              <a:rPr lang="en-US" sz="3600" b="1" i="0" dirty="0">
                <a:solidFill>
                  <a:srgbClr val="3A3A3A"/>
                </a:solidFill>
                <a:effectLst/>
                <a:latin typeface="Times New Roman" panose="02020603050405020304" pitchFamily="18" charset="0"/>
                <a:cs typeface="Times New Roman" panose="02020603050405020304" pitchFamily="18" charset="0"/>
              </a:rPr>
              <a:t> </a:t>
            </a:r>
            <a:r>
              <a:rPr lang="vi-VN" sz="3600" b="1" i="0" dirty="0">
                <a:solidFill>
                  <a:srgbClr val="3A3A3A"/>
                </a:solidFill>
                <a:effectLst/>
                <a:latin typeface="Times New Roman" panose="02020603050405020304" pitchFamily="18" charset="0"/>
                <a:cs typeface="Times New Roman" panose="02020603050405020304" pitchFamily="18" charset="0"/>
              </a:rPr>
              <a:t>là một kỹ thuật cho phép chúng ta điều chỉnh giá trị trung bình của điện áp đi tới thiết bị điện tử bằng cách bật và tắt nguồn với tốc độ nhanh. Điện áp trung bình phụ thuộc vào chu kỳ hoạt động hoặc khoảng thời gian tín hiệu BẬT so với khoảng thời gian tín hiệu TẮT trong một khoảng thời gian.</a:t>
            </a:r>
            <a:endParaRPr lang="vi-V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57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D02CFF-8FC2-EBBB-A238-D96B540E5BD5}"/>
              </a:ext>
            </a:extLst>
          </p:cNvPr>
          <p:cNvSpPr/>
          <p:nvPr/>
        </p:nvSpPr>
        <p:spPr>
          <a:xfrm rot="16200000">
            <a:off x="-10424160" y="9363456"/>
            <a:ext cx="4572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 name="Rectangle 4">
            <a:extLst>
              <a:ext uri="{FF2B5EF4-FFF2-40B4-BE49-F238E27FC236}">
                <a16:creationId xmlns:a16="http://schemas.microsoft.com/office/drawing/2014/main" id="{2ACCBE3B-472D-81B6-EE33-7758DF0A78E2}"/>
              </a:ext>
            </a:extLst>
          </p:cNvPr>
          <p:cNvSpPr/>
          <p:nvPr/>
        </p:nvSpPr>
        <p:spPr>
          <a:xfrm rot="18758360">
            <a:off x="-7618218" y="-12096917"/>
            <a:ext cx="4572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6" name="Rectangle 5">
            <a:extLst>
              <a:ext uri="{FF2B5EF4-FFF2-40B4-BE49-F238E27FC236}">
                <a16:creationId xmlns:a16="http://schemas.microsoft.com/office/drawing/2014/main" id="{AB32C2D5-1CBE-6CDF-4D72-F04F3F510AD2}"/>
              </a:ext>
            </a:extLst>
          </p:cNvPr>
          <p:cNvSpPr/>
          <p:nvPr/>
        </p:nvSpPr>
        <p:spPr>
          <a:xfrm rot="18758360">
            <a:off x="21334218" y="12243220"/>
            <a:ext cx="4572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7" name="Rectangle 6">
            <a:extLst>
              <a:ext uri="{FF2B5EF4-FFF2-40B4-BE49-F238E27FC236}">
                <a16:creationId xmlns:a16="http://schemas.microsoft.com/office/drawing/2014/main" id="{CDC03D9E-5D41-7CB4-09B6-F29D640AF68B}"/>
              </a:ext>
            </a:extLst>
          </p:cNvPr>
          <p:cNvSpPr/>
          <p:nvPr/>
        </p:nvSpPr>
        <p:spPr>
          <a:xfrm rot="5400000">
            <a:off x="23810976" y="-9217152"/>
            <a:ext cx="4572000"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8" name="TextBox 7">
            <a:extLst>
              <a:ext uri="{FF2B5EF4-FFF2-40B4-BE49-F238E27FC236}">
                <a16:creationId xmlns:a16="http://schemas.microsoft.com/office/drawing/2014/main" id="{2BD48470-9E64-153B-6545-4965CCA2E93F}"/>
              </a:ext>
            </a:extLst>
          </p:cNvPr>
          <p:cNvSpPr txBox="1"/>
          <p:nvPr/>
        </p:nvSpPr>
        <p:spPr>
          <a:xfrm rot="5400000">
            <a:off x="6038849" y="18939505"/>
            <a:ext cx="6210300" cy="1015663"/>
          </a:xfrm>
          <a:prstGeom prst="rect">
            <a:avLst/>
          </a:prstGeom>
          <a:noFill/>
        </p:spPr>
        <p:txBody>
          <a:bodyPr wrap="square" rtlCol="0">
            <a:spAutoFit/>
          </a:bodyPr>
          <a:lstStyle/>
          <a:p>
            <a:pPr algn="just"/>
            <a:r>
              <a:rPr lang="en-US" sz="6000">
                <a:latin typeface="Times New Roman" panose="02020603050405020304" pitchFamily="18" charset="0"/>
                <a:cs typeface="Times New Roman" panose="02020603050405020304" pitchFamily="18" charset="0"/>
              </a:rPr>
              <a:t>V. Sử Dụng Cầu H.</a:t>
            </a:r>
          </a:p>
        </p:txBody>
      </p:sp>
      <p:sp>
        <p:nvSpPr>
          <p:cNvPr id="21" name="Rectangle 20">
            <a:extLst>
              <a:ext uri="{FF2B5EF4-FFF2-40B4-BE49-F238E27FC236}">
                <a16:creationId xmlns:a16="http://schemas.microsoft.com/office/drawing/2014/main" id="{2B2BA365-C7F1-30AD-4740-C1321F46A7E6}"/>
              </a:ext>
            </a:extLst>
          </p:cNvPr>
          <p:cNvSpPr/>
          <p:nvPr/>
        </p:nvSpPr>
        <p:spPr>
          <a:xfrm>
            <a:off x="2078318" y="-10732169"/>
            <a:ext cx="6945266"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12AE4B-C38B-1C2C-0398-957691E0C05F}"/>
              </a:ext>
            </a:extLst>
          </p:cNvPr>
          <p:cNvSpPr/>
          <p:nvPr/>
        </p:nvSpPr>
        <p:spPr>
          <a:xfrm>
            <a:off x="9143999" y="10753517"/>
            <a:ext cx="7259214"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37E9F80-D742-9B85-C53E-DCF4CD638A13}"/>
              </a:ext>
            </a:extLst>
          </p:cNvPr>
          <p:cNvPicPr>
            <a:picLocks noChangeAspect="1"/>
          </p:cNvPicPr>
          <p:nvPr/>
        </p:nvPicPr>
        <p:blipFill>
          <a:blip r:embed="rId3"/>
          <a:stretch>
            <a:fillRect/>
          </a:stretch>
        </p:blipFill>
        <p:spPr>
          <a:xfrm>
            <a:off x="2168877" y="10732169"/>
            <a:ext cx="6945265" cy="10287000"/>
          </a:xfrm>
          <a:prstGeom prst="rect">
            <a:avLst/>
          </a:prstGeom>
        </p:spPr>
      </p:pic>
      <p:sp>
        <p:nvSpPr>
          <p:cNvPr id="24" name="Rectangle 23">
            <a:extLst>
              <a:ext uri="{FF2B5EF4-FFF2-40B4-BE49-F238E27FC236}">
                <a16:creationId xmlns:a16="http://schemas.microsoft.com/office/drawing/2014/main" id="{34D85173-E5AC-B7EC-229F-179E0B957BE4}"/>
              </a:ext>
            </a:extLst>
          </p:cNvPr>
          <p:cNvSpPr/>
          <p:nvPr/>
        </p:nvSpPr>
        <p:spPr>
          <a:xfrm>
            <a:off x="-2962092" y="0"/>
            <a:ext cx="2198733" cy="10287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F7FF8C92-617C-43A3-CC33-8A3AD171FD8D}"/>
              </a:ext>
            </a:extLst>
          </p:cNvPr>
          <p:cNvPicPr>
            <a:picLocks noChangeAspect="1"/>
          </p:cNvPicPr>
          <p:nvPr/>
        </p:nvPicPr>
        <p:blipFill>
          <a:blip r:embed="rId4"/>
          <a:stretch>
            <a:fillRect/>
          </a:stretch>
        </p:blipFill>
        <p:spPr>
          <a:xfrm>
            <a:off x="9023584" y="-10732169"/>
            <a:ext cx="7259216" cy="10287000"/>
          </a:xfrm>
          <a:prstGeom prst="rect">
            <a:avLst/>
          </a:prstGeom>
        </p:spPr>
      </p:pic>
      <p:sp>
        <p:nvSpPr>
          <p:cNvPr id="26" name="Rectangle 25">
            <a:extLst>
              <a:ext uri="{FF2B5EF4-FFF2-40B4-BE49-F238E27FC236}">
                <a16:creationId xmlns:a16="http://schemas.microsoft.com/office/drawing/2014/main" id="{E0549E04-57A7-F471-46BB-DBEC30AC0BCA}"/>
              </a:ext>
            </a:extLst>
          </p:cNvPr>
          <p:cNvSpPr/>
          <p:nvPr/>
        </p:nvSpPr>
        <p:spPr>
          <a:xfrm>
            <a:off x="18780654" y="0"/>
            <a:ext cx="1884786" cy="10287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972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AA67A5-1189-45D5-DD98-693719D9649E}"/>
              </a:ext>
            </a:extLst>
          </p:cNvPr>
          <p:cNvSpPr/>
          <p:nvPr/>
        </p:nvSpPr>
        <p:spPr>
          <a:xfrm>
            <a:off x="0" y="-2"/>
            <a:ext cx="4572000" cy="10287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7" name="Rectangle 6">
            <a:extLst>
              <a:ext uri="{FF2B5EF4-FFF2-40B4-BE49-F238E27FC236}">
                <a16:creationId xmlns:a16="http://schemas.microsoft.com/office/drawing/2014/main" id="{C022CDED-A726-B6C7-7DE6-346DCB70F6AC}"/>
              </a:ext>
            </a:extLst>
          </p:cNvPr>
          <p:cNvSpPr/>
          <p:nvPr/>
        </p:nvSpPr>
        <p:spPr>
          <a:xfrm>
            <a:off x="4572000" y="0"/>
            <a:ext cx="4572000" cy="10287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8827BE-4CFB-D839-7F25-38C157F71994}"/>
              </a:ext>
            </a:extLst>
          </p:cNvPr>
          <p:cNvSpPr/>
          <p:nvPr/>
        </p:nvSpPr>
        <p:spPr>
          <a:xfrm>
            <a:off x="9144000" y="-2"/>
            <a:ext cx="4572000" cy="10287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6D42F9-133D-18A8-0370-9A04A017FBC2}"/>
              </a:ext>
            </a:extLst>
          </p:cNvPr>
          <p:cNvSpPr/>
          <p:nvPr/>
        </p:nvSpPr>
        <p:spPr>
          <a:xfrm>
            <a:off x="13716000" y="-4"/>
            <a:ext cx="4572000" cy="10287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38CE09-0F55-3313-D00E-23FF1F84137F}"/>
              </a:ext>
            </a:extLst>
          </p:cNvPr>
          <p:cNvSpPr/>
          <p:nvPr/>
        </p:nvSpPr>
        <p:spPr>
          <a:xfrm rot="5400000">
            <a:off x="7315201" y="-7315199"/>
            <a:ext cx="3657598" cy="1828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143C91-6C49-DEAD-9E9E-9B765A27F138}"/>
              </a:ext>
            </a:extLst>
          </p:cNvPr>
          <p:cNvSpPr/>
          <p:nvPr/>
        </p:nvSpPr>
        <p:spPr>
          <a:xfrm rot="5400000" flipH="1">
            <a:off x="7315200" y="-685804"/>
            <a:ext cx="3657600" cy="1828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F8CC612-0298-04AB-06D3-23DAEE3ACD00}"/>
              </a:ext>
            </a:extLst>
          </p:cNvPr>
          <p:cNvSpPr txBox="1"/>
          <p:nvPr/>
        </p:nvSpPr>
        <p:spPr>
          <a:xfrm>
            <a:off x="3657600" y="4424568"/>
            <a:ext cx="10972801" cy="1015663"/>
          </a:xfrm>
          <a:prstGeom prst="rect">
            <a:avLst/>
          </a:prstGeom>
          <a:noFill/>
        </p:spPr>
        <p:txBody>
          <a:bodyPr wrap="square" rtlCol="0">
            <a:spAutoFit/>
          </a:bodyPr>
          <a:lstStyle/>
          <a:p>
            <a:pPr algn="ctr"/>
            <a:r>
              <a:rPr lang="en-US" sz="6000"/>
              <a:t>IV. Xây Dựng Code  </a:t>
            </a:r>
          </a:p>
        </p:txBody>
      </p:sp>
    </p:spTree>
    <p:extLst>
      <p:ext uri="{BB962C8B-B14F-4D97-AF65-F5344CB8AC3E}">
        <p14:creationId xmlns:p14="http://schemas.microsoft.com/office/powerpoint/2010/main" val="1911543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91EB80-CA12-0BC1-E91F-B09B439D28D3}"/>
              </a:ext>
            </a:extLst>
          </p:cNvPr>
          <p:cNvSpPr/>
          <p:nvPr/>
        </p:nvSpPr>
        <p:spPr>
          <a:xfrm>
            <a:off x="2198734" y="0"/>
            <a:ext cx="6945266"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2F344B-979B-34AE-A51A-23540339C899}"/>
              </a:ext>
            </a:extLst>
          </p:cNvPr>
          <p:cNvSpPr/>
          <p:nvPr/>
        </p:nvSpPr>
        <p:spPr>
          <a:xfrm>
            <a:off x="9144000" y="0"/>
            <a:ext cx="7259214" cy="10287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C09AD6-4E59-5EB9-FE51-72FE7094E71A}"/>
              </a:ext>
            </a:extLst>
          </p:cNvPr>
          <p:cNvPicPr>
            <a:picLocks noChangeAspect="1"/>
          </p:cNvPicPr>
          <p:nvPr/>
        </p:nvPicPr>
        <p:blipFill>
          <a:blip r:embed="rId3"/>
          <a:stretch>
            <a:fillRect/>
          </a:stretch>
        </p:blipFill>
        <p:spPr>
          <a:xfrm>
            <a:off x="2198733" y="0"/>
            <a:ext cx="6945265" cy="10287000"/>
          </a:xfrm>
          <a:prstGeom prst="rect">
            <a:avLst/>
          </a:prstGeom>
        </p:spPr>
      </p:pic>
      <p:sp>
        <p:nvSpPr>
          <p:cNvPr id="8" name="Rectangle 7">
            <a:extLst>
              <a:ext uri="{FF2B5EF4-FFF2-40B4-BE49-F238E27FC236}">
                <a16:creationId xmlns:a16="http://schemas.microsoft.com/office/drawing/2014/main" id="{15F98672-51C4-B61E-2F91-343F9EBF6070}"/>
              </a:ext>
            </a:extLst>
          </p:cNvPr>
          <p:cNvSpPr/>
          <p:nvPr/>
        </p:nvSpPr>
        <p:spPr>
          <a:xfrm>
            <a:off x="0" y="0"/>
            <a:ext cx="2198733" cy="10287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72AEB73D-E86C-C9FE-E722-F8C796230EF2}"/>
              </a:ext>
            </a:extLst>
          </p:cNvPr>
          <p:cNvPicPr>
            <a:picLocks noChangeAspect="1"/>
          </p:cNvPicPr>
          <p:nvPr/>
        </p:nvPicPr>
        <p:blipFill>
          <a:blip r:embed="rId4"/>
          <a:stretch>
            <a:fillRect/>
          </a:stretch>
        </p:blipFill>
        <p:spPr>
          <a:xfrm>
            <a:off x="9143998" y="1"/>
            <a:ext cx="7259216" cy="10287000"/>
          </a:xfrm>
          <a:prstGeom prst="rect">
            <a:avLst/>
          </a:prstGeom>
        </p:spPr>
      </p:pic>
      <p:sp>
        <p:nvSpPr>
          <p:cNvPr id="11" name="Rectangle 10">
            <a:extLst>
              <a:ext uri="{FF2B5EF4-FFF2-40B4-BE49-F238E27FC236}">
                <a16:creationId xmlns:a16="http://schemas.microsoft.com/office/drawing/2014/main" id="{B06E4771-80A2-05AC-5D8B-B2DCE54F63FD}"/>
              </a:ext>
            </a:extLst>
          </p:cNvPr>
          <p:cNvSpPr/>
          <p:nvPr/>
        </p:nvSpPr>
        <p:spPr>
          <a:xfrm>
            <a:off x="16403214" y="0"/>
            <a:ext cx="1884786" cy="10287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024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695A4184868846AB0C9F63094CAB73" ma:contentTypeVersion="8" ma:contentTypeDescription="Create a new document." ma:contentTypeScope="" ma:versionID="640525e8fa70666266d06a23af5154a0">
  <xsd:schema xmlns:xsd="http://www.w3.org/2001/XMLSchema" xmlns:xs="http://www.w3.org/2001/XMLSchema" xmlns:p="http://schemas.microsoft.com/office/2006/metadata/properties" xmlns:ns2="177da3cf-cb00-4d5b-8f69-29dde18230db" targetNamespace="http://schemas.microsoft.com/office/2006/metadata/properties" ma:root="true" ma:fieldsID="70578365400243273ad5e0f37e61a001" ns2:_="">
    <xsd:import namespace="177da3cf-cb00-4d5b-8f69-29dde18230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da3cf-cb00-4d5b-8f69-29dde1823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03B862-17D5-4D85-BD06-D1C63FEC6C75}">
  <ds:schemaRefs>
    <ds:schemaRef ds:uri="177da3cf-cb00-4d5b-8f69-29dde1823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DF7AD7-B028-48B3-B706-76CF43905A12}">
  <ds:schemaRefs>
    <ds:schemaRef ds:uri="http://schemas.microsoft.com/sharepoint/v3/contenttype/forms"/>
  </ds:schemaRefs>
</ds:datastoreItem>
</file>

<file path=customXml/itemProps3.xml><?xml version="1.0" encoding="utf-8"?>
<ds:datastoreItem xmlns:ds="http://schemas.openxmlformats.org/officeDocument/2006/customXml" ds:itemID="{54040966-77F0-4232-98DB-89CAC2669C7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1132</TotalTime>
  <Words>874</Words>
  <Application>Microsoft Office PowerPoint</Application>
  <PresentationFormat>Tùy chỉnh</PresentationFormat>
  <Paragraphs>44</Paragraphs>
  <Slides>10</Slides>
  <Notes>4</Notes>
  <HiddenSlides>0</HiddenSlides>
  <MMClips>2</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10</vt:i4>
      </vt:variant>
    </vt:vector>
  </HeadingPairs>
  <TitlesOfParts>
    <vt:vector size="16" baseType="lpstr">
      <vt:lpstr>Montserrat Classic Bold</vt:lpstr>
      <vt:lpstr>Wingdings</vt:lpstr>
      <vt:lpstr>Times New Roman</vt:lpstr>
      <vt:lpstr>Calibri</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Cảm Biến Với Arduino</dc:title>
  <dc:creator>QuangKiet Le</dc:creator>
  <cp:lastModifiedBy>Trần Nguyễn Hoài Nam</cp:lastModifiedBy>
  <cp:revision>18</cp:revision>
  <dcterms:created xsi:type="dcterms:W3CDTF">2006-08-16T00:00:00Z</dcterms:created>
  <dcterms:modified xsi:type="dcterms:W3CDTF">2023-11-09T12:15:13Z</dcterms:modified>
  <dc:identifier>DAFwp5b6CYM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0x010100B2695A4184868846AB0C9F63094CAB73</vt:lpwstr>
  </property>
</Properties>
</file>